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notesMasterIdLst>
    <p:notesMasterId r:id="rId85"/>
  </p:notesMasterIdLst>
  <p:sldIdLst>
    <p:sldId id="352" r:id="rId2"/>
    <p:sldId id="258" r:id="rId3"/>
    <p:sldId id="262" r:id="rId4"/>
    <p:sldId id="261" r:id="rId5"/>
    <p:sldId id="263" r:id="rId6"/>
    <p:sldId id="264" r:id="rId7"/>
    <p:sldId id="279" r:id="rId8"/>
    <p:sldId id="265" r:id="rId9"/>
    <p:sldId id="267" r:id="rId10"/>
    <p:sldId id="268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298" r:id="rId39"/>
    <p:sldId id="299" r:id="rId40"/>
    <p:sldId id="303" r:id="rId41"/>
    <p:sldId id="300" r:id="rId42"/>
    <p:sldId id="301" r:id="rId43"/>
    <p:sldId id="350" r:id="rId44"/>
    <p:sldId id="302" r:id="rId45"/>
    <p:sldId id="304" r:id="rId46"/>
    <p:sldId id="305" r:id="rId47"/>
    <p:sldId id="306" r:id="rId48"/>
    <p:sldId id="351" r:id="rId49"/>
    <p:sldId id="307" r:id="rId50"/>
    <p:sldId id="308" r:id="rId51"/>
    <p:sldId id="309" r:id="rId52"/>
    <p:sldId id="310" r:id="rId53"/>
    <p:sldId id="312" r:id="rId54"/>
    <p:sldId id="315" r:id="rId55"/>
    <p:sldId id="313" r:id="rId56"/>
    <p:sldId id="323" r:id="rId57"/>
    <p:sldId id="316" r:id="rId58"/>
    <p:sldId id="317" r:id="rId59"/>
    <p:sldId id="319" r:id="rId60"/>
    <p:sldId id="353" r:id="rId61"/>
    <p:sldId id="321" r:id="rId62"/>
    <p:sldId id="324" r:id="rId63"/>
    <p:sldId id="326" r:id="rId64"/>
    <p:sldId id="327" r:id="rId65"/>
    <p:sldId id="329" r:id="rId66"/>
    <p:sldId id="330" r:id="rId67"/>
    <p:sldId id="331" r:id="rId68"/>
    <p:sldId id="333" r:id="rId69"/>
    <p:sldId id="314" r:id="rId70"/>
    <p:sldId id="334" r:id="rId71"/>
    <p:sldId id="335" r:id="rId72"/>
    <p:sldId id="336" r:id="rId73"/>
    <p:sldId id="337" r:id="rId74"/>
    <p:sldId id="339" r:id="rId75"/>
    <p:sldId id="340" r:id="rId76"/>
    <p:sldId id="341" r:id="rId77"/>
    <p:sldId id="342" r:id="rId78"/>
    <p:sldId id="344" r:id="rId79"/>
    <p:sldId id="345" r:id="rId80"/>
    <p:sldId id="346" r:id="rId81"/>
    <p:sldId id="347" r:id="rId82"/>
    <p:sldId id="348" r:id="rId83"/>
    <p:sldId id="34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82376" autoAdjust="0"/>
  </p:normalViewPr>
  <p:slideViewPr>
    <p:cSldViewPr snapToGrid="0">
      <p:cViewPr varScale="1">
        <p:scale>
          <a:sx n="85" d="100"/>
          <a:sy n="85" d="100"/>
        </p:scale>
        <p:origin x="37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4542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D4BD8-3871-4FCA-A85D-1E95BB9D30DF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29538-6EE3-4CF2-8022-7E7B46F24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4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66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我们既然有一个信号，就要考虑怎么去描述这个信号</a:t>
            </a:r>
            <a:endParaRPr lang="en-US" altLang="zh-CN" dirty="0" smtClean="0"/>
          </a:p>
          <a:p>
            <a:r>
              <a:rPr lang="zh-CN" altLang="en-US" dirty="0" smtClean="0"/>
              <a:t>先是数学描述，也就是用一个函数来描述</a:t>
            </a:r>
            <a:endParaRPr lang="en-US" altLang="zh-CN" dirty="0" smtClean="0"/>
          </a:p>
          <a:p>
            <a:r>
              <a:rPr lang="zh-CN" altLang="en-US" dirty="0" smtClean="0"/>
              <a:t>我们来看这个 </a:t>
            </a:r>
            <a:r>
              <a:rPr lang="en-US" altLang="zh-CN" dirty="0" smtClean="0"/>
              <a:t>sin(1000t)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的例子</a:t>
            </a:r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还有一种描述是波形描述，就是用信号的波形（也就是函数的图像）来描述的</a:t>
            </a:r>
            <a:endParaRPr lang="en-US" altLang="zh-CN" dirty="0" smtClean="0"/>
          </a:p>
          <a:p>
            <a:r>
              <a:rPr lang="zh-CN" altLang="en-US" dirty="0" smtClean="0"/>
              <a:t>来看这个信号，是一句话，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来猜猜有几个字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14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0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两个信号的卷积的微分</a:t>
            </a:r>
            <a:r>
              <a:rPr lang="zh-CN" altLang="en-US" baseline="0" dirty="0" smtClean="0"/>
              <a:t> 等于其中任一信号的微分 与另一信号的卷积</a:t>
            </a:r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76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这个信号不科学，因为它的能量是无限大的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12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5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这个信号也不太科学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以及这个信号在</a:t>
            </a:r>
            <a:r>
              <a:rPr lang="en-US" altLang="zh-CN" baseline="0" dirty="0" smtClean="0"/>
              <a:t> 0 </a:t>
            </a:r>
            <a:r>
              <a:rPr lang="zh-CN" altLang="en-US" baseline="0" dirty="0" smtClean="0"/>
              <a:t>的位置没有定义</a:t>
            </a:r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31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这告诉我们一件事，可以用 </a:t>
            </a:r>
            <a:r>
              <a:rPr lang="en-US" altLang="zh-CN" dirty="0" smtClean="0"/>
              <a:t>u(t) </a:t>
            </a:r>
            <a:r>
              <a:rPr lang="zh-CN" altLang="en-US" dirty="0" smtClean="0"/>
              <a:t>来表示分段函数！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这个信号显然也不太科学</a:t>
            </a:r>
            <a:endParaRPr lang="en-US" altLang="zh-CN" dirty="0" smtClean="0"/>
          </a:p>
          <a:p>
            <a:r>
              <a:rPr lang="zh-CN" altLang="en-US" dirty="0" smtClean="0"/>
              <a:t>这个信号的积分等于单位阶跃信号</a:t>
            </a:r>
            <a:endParaRPr lang="en-US" altLang="zh-CN" dirty="0" smtClean="0"/>
          </a:p>
          <a:p>
            <a:r>
              <a:rPr lang="zh-CN" altLang="en-US" dirty="0" smtClean="0"/>
              <a:t>这个信号可以看作单位矩形脉冲信号的极限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5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好</a:t>
            </a:r>
            <a:r>
              <a:rPr lang="zh-CN" altLang="en-US" baseline="0" dirty="0" smtClean="0"/>
              <a:t> 我们开始讲 傅里叶变换</a:t>
            </a:r>
            <a:endParaRPr lang="en-US" altLang="zh-CN" baseline="0" dirty="0" smtClean="0"/>
          </a:p>
          <a:p>
            <a:r>
              <a:rPr lang="zh-CN" altLang="en-US" dirty="0" smtClean="0"/>
              <a:t>傅里叶变换之类的东西有很多种，我们一个一个说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1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这是我们的目录，第一部分讲</a:t>
            </a:r>
            <a:r>
              <a:rPr lang="en-US" altLang="zh-CN" dirty="0" err="1" smtClean="0"/>
              <a:t>balabala</a:t>
            </a:r>
            <a:r>
              <a:rPr lang="zh-CN" altLang="en-US" dirty="0" smtClean="0"/>
              <a:t>，第二部分讲</a:t>
            </a:r>
            <a:r>
              <a:rPr lang="en-US" altLang="zh-CN" dirty="0" err="1" smtClean="0"/>
              <a:t>balabala</a:t>
            </a:r>
            <a:r>
              <a:rPr lang="zh-CN" altLang="en-US" dirty="0" smtClean="0"/>
              <a:t>，最后讲</a:t>
            </a:r>
            <a:r>
              <a:rPr lang="en-US" altLang="zh-CN" dirty="0" err="1" smtClean="0"/>
              <a:t>balabala</a:t>
            </a:r>
            <a:endParaRPr lang="en-US" altLang="zh-CN" dirty="0" smtClean="0"/>
          </a:p>
          <a:p>
            <a:r>
              <a:rPr lang="zh-CN" altLang="en-US" dirty="0" smtClean="0"/>
              <a:t>* 所谓信号，就是人对物理世界的一种观察，而所谓观察，就是人通过传感器对物理世界进行的一种测量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你看这多贴近生活啊</a:t>
            </a:r>
            <a:r>
              <a:rPr lang="en-US" altLang="zh-CN" dirty="0" smtClean="0"/>
              <a:t>】</a:t>
            </a:r>
          </a:p>
          <a:p>
            <a:r>
              <a:rPr lang="zh-CN" altLang="en-US" dirty="0" smtClean="0"/>
              <a:t>我们今天以科普为主，会以物理的方式去理解傅里叶变换，你可以当做是听故事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7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我们第一个讲的是傅里叶级数，那么傅里叶级数是怎么来的呢：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1807</a:t>
            </a:r>
            <a:r>
              <a:rPr lang="zh-CN" altLang="en-US" dirty="0" smtClean="0"/>
              <a:t>年，有一个叫傅里叶的人，是法国数学家、物理学家，在一篇标题为“热的传播”的论文里说，</a:t>
            </a:r>
            <a:endParaRPr lang="en-US" altLang="zh-CN" dirty="0" smtClean="0"/>
          </a:p>
          <a:p>
            <a:r>
              <a:rPr lang="zh-CN" altLang="en-US" dirty="0" smtClean="0"/>
              <a:t>任何</a:t>
            </a:r>
            <a:r>
              <a:rPr lang="zh-CN" altLang="en-US" b="1" dirty="0" smtClean="0"/>
              <a:t>连续的周期信号</a:t>
            </a:r>
            <a:r>
              <a:rPr lang="zh-CN" altLang="en-US" b="0" dirty="0" smtClean="0"/>
              <a:t>都能用一组适当的正弦曲线表示出来，但是拉格朗日和法国科学学会坚持反对，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三角波不能表示</a:t>
            </a:r>
            <a:r>
              <a:rPr lang="en-US" altLang="zh-CN" b="0" dirty="0" smtClean="0"/>
              <a:t>】</a:t>
            </a:r>
            <a:r>
              <a:rPr lang="zh-CN" altLang="en-US" b="0" dirty="0" smtClean="0"/>
              <a:t>，</a:t>
            </a:r>
            <a:endParaRPr lang="en-US" altLang="zh-CN" b="0" dirty="0" smtClean="0"/>
          </a:p>
          <a:p>
            <a:r>
              <a:rPr lang="zh-CN" altLang="en-US" b="0" dirty="0" smtClean="0"/>
              <a:t>于是傅里叶就炸了，把这篇论文的数学部分写成了一本书，</a:t>
            </a:r>
            <a:r>
              <a:rPr lang="en-US" altLang="zh-CN" b="0" dirty="0" smtClean="0"/>
              <a:t>《</a:t>
            </a:r>
            <a:r>
              <a:rPr lang="zh-CN" altLang="en-US" b="0" dirty="0" smtClean="0"/>
              <a:t>热的解析理论</a:t>
            </a:r>
            <a:r>
              <a:rPr lang="en-US" altLang="zh-CN" b="0" dirty="0" smtClean="0"/>
              <a:t>》</a:t>
            </a:r>
          </a:p>
          <a:p>
            <a:endParaRPr lang="zh-CN" altLang="en-US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0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不用记笔记，这些公式在讲义上都有</a:t>
            </a:r>
            <a:r>
              <a:rPr lang="en-US" altLang="zh-CN" b="0" dirty="0" smtClean="0"/>
              <a:t>】</a:t>
            </a:r>
          </a:p>
          <a:p>
            <a:endParaRPr lang="zh-CN" altLang="en-US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8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我们来考虑一个周期矩形脉冲信号的</a:t>
            </a:r>
            <a:r>
              <a:rPr lang="en-US" altLang="zh-CN" b="0" dirty="0" smtClean="0"/>
              <a:t>FS</a:t>
            </a:r>
          </a:p>
          <a:p>
            <a:r>
              <a:rPr lang="zh-CN" altLang="en-US" b="0" dirty="0" smtClean="0"/>
              <a:t>就不让你们来算了，来看这张图，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我们所有 </a:t>
            </a:r>
            <a:r>
              <a:rPr lang="en-US" altLang="zh-CN" b="0" dirty="0" err="1" smtClean="0"/>
              <a:t>F_n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画在同一张图上，横坐标是角频率</a:t>
            </a:r>
            <a:r>
              <a:rPr lang="en-US" altLang="zh-CN" b="0" dirty="0" smtClean="0"/>
              <a:t>】</a:t>
            </a:r>
          </a:p>
          <a:p>
            <a:r>
              <a:rPr lang="zh-CN" altLang="en-US" b="0" dirty="0" smtClean="0"/>
              <a:t>红色的虚线是一个 </a:t>
            </a:r>
            <a:r>
              <a:rPr lang="en-US" altLang="zh-CN" b="0" dirty="0" smtClean="0"/>
              <a:t>Sa </a:t>
            </a:r>
            <a:r>
              <a:rPr lang="zh-CN" altLang="en-US" b="0" dirty="0" smtClean="0"/>
              <a:t>函数，能穿过所有图上的点</a:t>
            </a:r>
            <a:endParaRPr lang="en-US" altLang="zh-CN" b="0" dirty="0" smtClean="0"/>
          </a:p>
          <a:p>
            <a:endParaRPr lang="zh-CN" altLang="en-US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26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但是，方法一的缺点是，原来是非周期的东西，被强行当做是周期的了</a:t>
            </a:r>
            <a:endParaRPr lang="en-US" altLang="zh-CN" b="0" dirty="0" smtClean="0"/>
          </a:p>
          <a:p>
            <a:r>
              <a:rPr lang="zh-CN" altLang="en-US" b="0" dirty="0" smtClean="0"/>
              <a:t>那方法二会发生什么呢，周期变长的时候，</a:t>
            </a:r>
            <a:r>
              <a:rPr lang="en-US" altLang="zh-CN" b="0" dirty="0" smtClean="0"/>
              <a:t>\omega_1</a:t>
            </a:r>
            <a:r>
              <a:rPr lang="en-US" altLang="zh-CN" b="0" baseline="0" dirty="0" smtClean="0"/>
              <a:t> </a:t>
            </a:r>
            <a:r>
              <a:rPr lang="zh-CN" altLang="en-US" b="0" baseline="0" dirty="0" smtClean="0"/>
              <a:t>就会变小，也就是频谱谱线之间的间隔会变小</a:t>
            </a:r>
            <a:endParaRPr lang="en-US" altLang="zh-CN" b="0" baseline="0" dirty="0" smtClean="0"/>
          </a:p>
          <a:p>
            <a:r>
              <a:rPr lang="zh-CN" altLang="en-US" b="0" baseline="0" dirty="0" smtClean="0"/>
              <a:t>直到所有谱线都并在一起，变成一些连续的东西，也就是变成</a:t>
            </a:r>
            <a:r>
              <a:rPr lang="en-US" altLang="zh-CN" b="0" baseline="0" dirty="0" smtClean="0"/>
              <a:t>【</a:t>
            </a:r>
            <a:r>
              <a:rPr lang="zh-CN" altLang="en-US" b="0" baseline="0" dirty="0" smtClean="0"/>
              <a:t>频谱密度</a:t>
            </a:r>
            <a:r>
              <a:rPr lang="en-US" altLang="zh-CN" b="0" baseline="0" dirty="0" smtClean="0"/>
              <a:t>】</a:t>
            </a:r>
          </a:p>
          <a:p>
            <a:r>
              <a:rPr lang="zh-CN" altLang="en-US" b="0" baseline="0" dirty="0" smtClean="0"/>
              <a:t>如果不能想象这个过程的话，考虑一个最经典的例子：计算一个圆的面积，用一条一条长方形面积来替代，长方形宽度无限缩小，面积就趋向于圆的面积</a:t>
            </a:r>
            <a:endParaRPr lang="en-US" altLang="zh-CN" b="0" baseline="0" dirty="0" smtClean="0"/>
          </a:p>
          <a:p>
            <a:endParaRPr lang="zh-CN" altLang="en-US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57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傅里叶变换之后得到的结果叫做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频谱</a:t>
            </a:r>
            <a:r>
              <a:rPr lang="en-US" altLang="zh-CN" b="0" dirty="0" smtClean="0"/>
              <a:t>】</a:t>
            </a:r>
            <a:r>
              <a:rPr lang="zh-CN" altLang="en-US" b="0" dirty="0" smtClean="0"/>
              <a:t>或者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频域</a:t>
            </a:r>
            <a:r>
              <a:rPr lang="en-US" altLang="zh-CN" b="0" dirty="0" smtClean="0"/>
              <a:t>】</a:t>
            </a:r>
            <a:r>
              <a:rPr lang="zh-CN" altLang="en-US" b="0" dirty="0" smtClean="0"/>
              <a:t>，对应于变换之前的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时谱</a:t>
            </a:r>
            <a:r>
              <a:rPr lang="en-US" altLang="zh-CN" b="0" dirty="0" smtClean="0"/>
              <a:t>】</a:t>
            </a:r>
            <a:r>
              <a:rPr lang="zh-CN" altLang="en-US" b="0" dirty="0" smtClean="0"/>
              <a:t>和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时域</a:t>
            </a:r>
            <a:r>
              <a:rPr lang="en-US" altLang="zh-CN" b="0" dirty="0" smtClean="0"/>
              <a:t>】</a:t>
            </a:r>
          </a:p>
          <a:p>
            <a:r>
              <a:rPr lang="zh-CN" altLang="en-US" b="0" dirty="0" smtClean="0"/>
              <a:t>感兴趣的话可以尝试去自己推一推，以及，要注意</a:t>
            </a:r>
            <a:r>
              <a:rPr lang="en-US" altLang="zh-CN" b="0" dirty="0" smtClean="0"/>
              <a:t>IFT</a:t>
            </a:r>
            <a:r>
              <a:rPr lang="zh-CN" altLang="en-US" b="0" dirty="0" smtClean="0"/>
              <a:t>有个</a:t>
            </a:r>
            <a:r>
              <a:rPr lang="en-US" altLang="zh-CN" b="0" dirty="0" smtClean="0"/>
              <a:t>1/2pi</a:t>
            </a:r>
            <a:r>
              <a:rPr lang="zh-CN" altLang="en-US" b="0" dirty="0" smtClean="0"/>
              <a:t>，这是在推导的过程中才会体现出来的</a:t>
            </a:r>
            <a:endParaRPr lang="en-US" altLang="zh-CN" b="0" dirty="0" smtClean="0"/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题外话：这是在我们信号处理中的</a:t>
            </a:r>
            <a:r>
              <a:rPr lang="en-US" altLang="zh-CN" b="0" dirty="0" smtClean="0"/>
              <a:t>FT</a:t>
            </a:r>
            <a:r>
              <a:rPr lang="zh-CN" altLang="en-US" b="0" dirty="0" smtClean="0"/>
              <a:t>，在数学中的</a:t>
            </a:r>
            <a:r>
              <a:rPr lang="en-US" altLang="zh-CN" b="0" dirty="0" smtClean="0"/>
              <a:t>FT</a:t>
            </a:r>
            <a:r>
              <a:rPr lang="zh-CN" altLang="en-US" b="0" dirty="0" smtClean="0"/>
              <a:t>，为了更加对称，</a:t>
            </a:r>
            <a:r>
              <a:rPr lang="en-US" altLang="zh-CN" b="0" dirty="0" smtClean="0"/>
              <a:t>FT</a:t>
            </a:r>
            <a:r>
              <a:rPr lang="zh-CN" altLang="en-US" b="0" dirty="0" smtClean="0"/>
              <a:t>和</a:t>
            </a:r>
            <a:r>
              <a:rPr lang="en-US" altLang="zh-CN" b="0" dirty="0" smtClean="0"/>
              <a:t>IFT</a:t>
            </a:r>
            <a:r>
              <a:rPr lang="zh-CN" altLang="en-US" b="0" dirty="0" smtClean="0"/>
              <a:t>都有个</a:t>
            </a:r>
            <a:r>
              <a:rPr lang="en-US" altLang="zh-CN" b="0" dirty="0" smtClean="0"/>
              <a:t>1/</a:t>
            </a:r>
            <a:r>
              <a:rPr lang="en-US" altLang="zh-CN" b="0" dirty="0" err="1" smtClean="0"/>
              <a:t>sqrt</a:t>
            </a:r>
            <a:r>
              <a:rPr lang="en-US" altLang="zh-CN" b="0" dirty="0" smtClean="0"/>
              <a:t>(2pi)</a:t>
            </a:r>
            <a:r>
              <a:rPr lang="zh-CN" altLang="en-US" b="0" dirty="0" smtClean="0"/>
              <a:t>的系数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64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这是钢琴的声音，我们对它进行傅里叶变换，能得到这样的结果</a:t>
            </a:r>
            <a:endParaRPr lang="en-US" altLang="zh-CN" b="0" dirty="0" smtClean="0"/>
          </a:p>
          <a:p>
            <a:r>
              <a:rPr lang="zh-CN" altLang="en-US" b="0" dirty="0" smtClean="0"/>
              <a:t>注意观察，在频谱图上，最大值的位置在</a:t>
            </a:r>
            <a:r>
              <a:rPr lang="en-US" altLang="zh-CN" b="0" dirty="0" smtClean="0"/>
              <a:t>【】</a:t>
            </a:r>
            <a:r>
              <a:rPr lang="zh-CN" altLang="en-US" b="0" dirty="0" smtClean="0"/>
              <a:t>，这说明这个音大概是</a:t>
            </a:r>
            <a:r>
              <a:rPr lang="en-US" altLang="zh-CN" b="0" dirty="0" smtClean="0"/>
              <a:t>【】H</a:t>
            </a:r>
            <a:r>
              <a:rPr lang="en-US" altLang="zh-CN" b="0" baseline="0" dirty="0" smtClean="0"/>
              <a:t>z </a:t>
            </a:r>
            <a:r>
              <a:rPr lang="zh-CN" altLang="en-US" b="0" baseline="0" dirty="0" smtClean="0"/>
              <a:t>的，我们知道，这就是 </a:t>
            </a:r>
            <a:r>
              <a:rPr lang="en-US" altLang="zh-CN" b="0" baseline="0" dirty="0" smtClean="0"/>
              <a:t>Middle C</a:t>
            </a:r>
            <a:r>
              <a:rPr lang="zh-CN" altLang="en-US" b="0" baseline="0" dirty="0" smtClean="0"/>
              <a:t>。</a:t>
            </a:r>
            <a:endParaRPr lang="en-US" altLang="zh-CN" b="0" baseline="0" dirty="0" smtClean="0"/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50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讲了这么多傅里叶变换，先做个小小的比较和总结</a:t>
            </a:r>
            <a:endParaRPr lang="en-US" altLang="zh-CN" b="0" dirty="0" smtClean="0"/>
          </a:p>
          <a:p>
            <a:r>
              <a:rPr lang="zh-CN" altLang="en-US" b="0" dirty="0" smtClean="0"/>
              <a:t>首先从分析的对象和功能来看，</a:t>
            </a:r>
            <a:r>
              <a:rPr lang="en-US" altLang="zh-CN" b="0" dirty="0" smtClean="0"/>
              <a:t>FS </a:t>
            </a:r>
            <a:r>
              <a:rPr lang="zh-CN" altLang="en-US" b="0" dirty="0" smtClean="0"/>
              <a:t>是对于周期信号的，而 </a:t>
            </a:r>
            <a:r>
              <a:rPr lang="en-US" altLang="zh-CN" b="0" dirty="0" smtClean="0"/>
              <a:t>FT </a:t>
            </a:r>
            <a:r>
              <a:rPr lang="zh-CN" altLang="en-US" b="0" dirty="0" smtClean="0"/>
              <a:t>是对于非周期信号的，</a:t>
            </a:r>
            <a:r>
              <a:rPr lang="en-US" altLang="zh-CN" b="0" dirty="0" smtClean="0"/>
              <a:t>FS </a:t>
            </a:r>
            <a:r>
              <a:rPr lang="zh-CN" altLang="en-US" b="0" dirty="0" smtClean="0"/>
              <a:t>能得到离散频率，而 </a:t>
            </a:r>
            <a:r>
              <a:rPr lang="en-US" altLang="zh-CN" b="0" dirty="0" smtClean="0"/>
              <a:t>FT </a:t>
            </a:r>
            <a:r>
              <a:rPr lang="zh-CN" altLang="en-US" b="0" dirty="0" smtClean="0"/>
              <a:t>能得到连续的频谱</a:t>
            </a:r>
            <a:endParaRPr lang="en-US" altLang="zh-CN" b="0" dirty="0" smtClean="0"/>
          </a:p>
          <a:p>
            <a:r>
              <a:rPr lang="zh-CN" altLang="en-US" b="0" dirty="0" smtClean="0"/>
              <a:t>进一步看，我们能发现，</a:t>
            </a:r>
            <a:r>
              <a:rPr lang="en-US" altLang="zh-CN" b="0" dirty="0" smtClean="0"/>
              <a:t>FS </a:t>
            </a:r>
            <a:r>
              <a:rPr lang="zh-CN" altLang="en-US" b="0" dirty="0" smtClean="0"/>
              <a:t>求出的值，其实就是对应的频率上的 </a:t>
            </a:r>
            <a:r>
              <a:rPr lang="en-US" altLang="zh-CN" b="0" dirty="0" smtClean="0"/>
              <a:t>FT </a:t>
            </a:r>
            <a:r>
              <a:rPr lang="zh-CN" altLang="en-US" b="0" dirty="0" smtClean="0"/>
              <a:t>的值，当然，这个值会除以 </a:t>
            </a:r>
            <a:r>
              <a:rPr lang="en-US" altLang="zh-CN" b="0" dirty="0" smtClean="0"/>
              <a:t>T1</a:t>
            </a:r>
          </a:p>
          <a:p>
            <a:r>
              <a:rPr lang="zh-CN" altLang="en-US" b="0" dirty="0" smtClean="0"/>
              <a:t>这好像还告诉我们一件事，对于一个非周期信号，我们取其中的一段，拿来算 </a:t>
            </a:r>
            <a:r>
              <a:rPr lang="en-US" altLang="zh-CN" b="0" dirty="0" smtClean="0"/>
              <a:t>FS</a:t>
            </a:r>
            <a:r>
              <a:rPr lang="zh-CN" altLang="en-US" b="0" dirty="0" smtClean="0"/>
              <a:t>，就相当于求出了这一段的 </a:t>
            </a:r>
            <a:r>
              <a:rPr lang="en-US" altLang="zh-CN" b="0" dirty="0" smtClean="0"/>
              <a:t>FT </a:t>
            </a:r>
            <a:r>
              <a:rPr lang="zh-CN" altLang="en-US" b="0" dirty="0" smtClean="0"/>
              <a:t>的值</a:t>
            </a: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24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然后我们来看看 </a:t>
            </a:r>
            <a:r>
              <a:rPr lang="en-US" altLang="zh-CN" b="0" dirty="0" smtClean="0"/>
              <a:t>FT </a:t>
            </a:r>
            <a:r>
              <a:rPr lang="zh-CN" altLang="en-US" b="0" dirty="0" smtClean="0"/>
              <a:t>的一些性质，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注意到 </a:t>
            </a:r>
            <a:r>
              <a:rPr lang="en-US" altLang="zh-CN" b="0" dirty="0" smtClean="0"/>
              <a:t>FS </a:t>
            </a:r>
            <a:r>
              <a:rPr lang="zh-CN" altLang="en-US" b="0" dirty="0" smtClean="0"/>
              <a:t>和 </a:t>
            </a:r>
            <a:r>
              <a:rPr lang="en-US" altLang="zh-CN" b="0" dirty="0" smtClean="0"/>
              <a:t>FT </a:t>
            </a:r>
            <a:r>
              <a:rPr lang="zh-CN" altLang="en-US" b="0" dirty="0" smtClean="0"/>
              <a:t>的定义是完全类似的，所以这些性质稍加改动即可应用在 </a:t>
            </a:r>
            <a:r>
              <a:rPr lang="en-US" altLang="zh-CN" b="0" dirty="0" smtClean="0"/>
              <a:t>FS </a:t>
            </a:r>
            <a:r>
              <a:rPr lang="zh-CN" altLang="en-US" b="0" dirty="0" smtClean="0"/>
              <a:t>上</a:t>
            </a:r>
            <a:r>
              <a:rPr lang="en-US" altLang="zh-CN" b="0" dirty="0" smtClean="0"/>
              <a:t>】</a:t>
            </a:r>
          </a:p>
          <a:p>
            <a:r>
              <a:rPr lang="zh-CN" altLang="en-US" b="0" dirty="0" smtClean="0"/>
              <a:t>第一个是说，</a:t>
            </a:r>
            <a:r>
              <a:rPr lang="en-US" altLang="zh-CN" b="0" dirty="0" smtClean="0"/>
              <a:t>FT </a:t>
            </a:r>
            <a:r>
              <a:rPr lang="zh-CN" altLang="en-US" b="0" dirty="0" smtClean="0"/>
              <a:t>是一个线性运算，那什么叫线性呢，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你看</a:t>
            </a:r>
            <a:r>
              <a:rPr lang="en-US" altLang="zh-CN" b="0" dirty="0" smtClean="0"/>
              <a:t> y = k x</a:t>
            </a:r>
            <a:r>
              <a:rPr lang="en-US" altLang="zh-CN" b="0" baseline="0" dirty="0" smtClean="0"/>
              <a:t> + b</a:t>
            </a:r>
            <a:r>
              <a:rPr lang="zh-CN" altLang="en-US" b="0" baseline="0" dirty="0" smtClean="0"/>
              <a:t>，一次函数，就是线性的</a:t>
            </a:r>
            <a:r>
              <a:rPr lang="en-US" altLang="zh-CN" b="0" baseline="0" dirty="0" smtClean="0"/>
              <a:t>】</a:t>
            </a:r>
          </a:p>
          <a:p>
            <a:r>
              <a:rPr lang="zh-CN" altLang="en-US" b="0" baseline="0" dirty="0" smtClean="0"/>
              <a:t>其实呢，线性的性质包括齐次性和叠加性，你看齐次性就是</a:t>
            </a:r>
            <a:r>
              <a:rPr lang="en-US" altLang="zh-CN" b="0" baseline="0" dirty="0" smtClean="0"/>
              <a:t>XXX</a:t>
            </a:r>
            <a:r>
              <a:rPr lang="zh-CN" altLang="en-US" b="0" baseline="0" dirty="0" smtClean="0"/>
              <a:t>，叠加性就是</a:t>
            </a:r>
            <a:r>
              <a:rPr lang="en-US" altLang="zh-CN" b="0" baseline="0" dirty="0" smtClean="0"/>
              <a:t>XXX</a:t>
            </a:r>
            <a:r>
              <a:rPr lang="zh-CN" altLang="en-US" b="0" baseline="0" dirty="0" smtClean="0"/>
              <a:t>，一定要记住，</a:t>
            </a:r>
            <a:r>
              <a:rPr lang="en-US" altLang="zh-CN" b="0" baseline="0" dirty="0" smtClean="0"/>
              <a:t>FT </a:t>
            </a:r>
            <a:r>
              <a:rPr lang="zh-CN" altLang="en-US" b="0" baseline="0" dirty="0" smtClean="0"/>
              <a:t>是线性运算，这点是很有用的</a:t>
            </a:r>
            <a:endParaRPr lang="en-US" altLang="zh-CN" b="0" baseline="0" dirty="0" smtClean="0"/>
          </a:p>
          <a:p>
            <a:r>
              <a:rPr lang="zh-CN" altLang="en-US" b="0" dirty="0" smtClean="0"/>
              <a:t>另外一个就是卷积特性，这个丢进卷积的定义里就可以证明，但这是很多东西的基础</a:t>
            </a:r>
            <a:endParaRPr lang="en-US" altLang="zh-CN" b="0" dirty="0" smtClean="0"/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其实这里还隐含了一个性质，叫做</a:t>
            </a:r>
            <a:r>
              <a:rPr lang="en-US" altLang="zh-CN" b="0" dirty="0" smtClean="0"/>
              <a:t> FT</a:t>
            </a:r>
            <a:r>
              <a:rPr lang="en-US" altLang="zh-CN" b="0" baseline="0" dirty="0" smtClean="0"/>
              <a:t> </a:t>
            </a:r>
            <a:r>
              <a:rPr lang="zh-CN" altLang="en-US" b="0" baseline="0" dirty="0" smtClean="0"/>
              <a:t>是可逆的，也就是 </a:t>
            </a:r>
            <a:r>
              <a:rPr lang="en-US" altLang="zh-CN" b="0" baseline="0" dirty="0" smtClean="0"/>
              <a:t>FT </a:t>
            </a:r>
            <a:r>
              <a:rPr lang="zh-CN" altLang="en-US" b="0" baseline="0" dirty="0" smtClean="0"/>
              <a:t>是一个函数之间的一一对应关系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09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好，我们来进行第二次迷思，你现在会傅里叶变换了，至少在数学上，给你一个信号，你能把它变换到频域</a:t>
            </a:r>
            <a:endParaRPr lang="en-US" altLang="zh-CN" b="0" dirty="0" smtClean="0"/>
          </a:p>
          <a:p>
            <a:r>
              <a:rPr lang="zh-CN" altLang="en-US" b="0" dirty="0" smtClean="0"/>
              <a:t>但是在计算机中，你怎样实现这样的东西，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首先你得到一个物理信号的时候，就很难用函数把它描述出来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然后你想求出傅里叶变换，那又是一个定义域是 </a:t>
            </a:r>
            <a:r>
              <a:rPr lang="en-US" altLang="zh-CN" b="0" dirty="0" smtClean="0"/>
              <a:t>R </a:t>
            </a:r>
            <a:r>
              <a:rPr lang="zh-CN" altLang="en-US" b="0" dirty="0" smtClean="0"/>
              <a:t>的函数，你不可能对于每个实数的频率值都去把 </a:t>
            </a:r>
            <a:r>
              <a:rPr lang="en-US" altLang="zh-CN" b="0" dirty="0" smtClean="0"/>
              <a:t>FT </a:t>
            </a:r>
            <a:r>
              <a:rPr lang="zh-CN" altLang="en-US" b="0" dirty="0" smtClean="0"/>
              <a:t>求出来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50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当然一般来说，浮点数这点不是特别重要，除非对计算机处理时的精度要求比较高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举个例子啊，我们对音频信号进行采集的时候，就是使用采样的方法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再举个例子，我们的照相机，其实也是在对二维光信号进行采样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这门课的主要意义是，让我们对</a:t>
            </a:r>
            <a:r>
              <a:rPr lang="en-US" altLang="zh-CN" dirty="0" smtClean="0"/>
              <a:t>FT</a:t>
            </a:r>
            <a:r>
              <a:rPr lang="zh-CN" altLang="en-US" dirty="0" smtClean="0"/>
              <a:t>从不了解到了解，从知其然到知其所以然</a:t>
            </a:r>
            <a:endParaRPr lang="en-US" altLang="zh-CN" dirty="0" smtClean="0"/>
          </a:p>
          <a:p>
            <a:r>
              <a:rPr lang="zh-CN" altLang="en-US" dirty="0" smtClean="0"/>
              <a:t>学完了之后也许你会感叹，啊原来</a:t>
            </a:r>
            <a:r>
              <a:rPr lang="en-US" altLang="zh-CN" dirty="0" smtClean="0"/>
              <a:t>DFT</a:t>
            </a:r>
            <a:r>
              <a:rPr lang="zh-CN" altLang="en-US" dirty="0" smtClean="0"/>
              <a:t>这么简单！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你要代码我现在就给你看啊，就</a:t>
            </a:r>
            <a:r>
              <a:rPr lang="en-US" altLang="zh-CN" dirty="0" smtClean="0"/>
              <a:t>24</a:t>
            </a:r>
            <a:r>
              <a:rPr lang="zh-CN" altLang="en-US" dirty="0" smtClean="0"/>
              <a:t>行，但是背下来有用吗</a:t>
            </a:r>
            <a:r>
              <a:rPr lang="en-US" altLang="zh-CN" dirty="0" smtClean="0"/>
              <a:t>】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9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从数学上定义采样</a:t>
            </a:r>
            <a:endParaRPr lang="en-US" altLang="zh-CN" b="0" dirty="0" smtClean="0"/>
          </a:p>
          <a:p>
            <a:r>
              <a:rPr lang="zh-CN" altLang="en-US" b="0" dirty="0" smtClean="0"/>
              <a:t>（注意这个其实叫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理想采样</a:t>
            </a:r>
            <a:r>
              <a:rPr lang="en-US" altLang="zh-CN" b="0" dirty="0" smtClean="0"/>
              <a:t>】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62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我们刚刚学会了采样，然后呢，如果一个信号被采样（然后存储）了，那么我们在处理它的时候会发生什么？</a:t>
            </a:r>
            <a:endParaRPr lang="en-US" altLang="zh-CN" b="0" dirty="0" smtClean="0"/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首先肯定会丢失一些信息，是什么呢？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然后有没有可能，在一定条件下，通过采样后的信号，恢复出原来的信号呢？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874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采样之后频域会发生什么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怎么推的我也不记得啦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51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采样定理，</a:t>
            </a:r>
            <a:r>
              <a:rPr lang="en-US" altLang="zh-CN" b="0" dirty="0" err="1" smtClean="0"/>
              <a:t>Nyquist</a:t>
            </a:r>
            <a:r>
              <a:rPr lang="zh-CN" altLang="en-US" b="0" dirty="0" smtClean="0"/>
              <a:t>区间，欠采样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91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一个混叠的例子：声音信号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一个欠采样的例子：车轮向后转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讲完之后：关于采样，其实在频域也可以采样，然后想一想，采样之后时域会发生什么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62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已知满足采样定理，如何恢复原来的信号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不知道！但是如果我们能在频谱上砍一刀，这问题也就没了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90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这东西就是给采样量身定制的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77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数字时间、数字频率、物理时间、物理频率（模拟频率）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我们终于能有数字信号啦！</a:t>
            </a:r>
            <a:r>
              <a:rPr lang="en-US" altLang="zh-CN" b="0" dirty="0" smtClean="0"/>
              <a:t>】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/>
              <a:t>【</a:t>
            </a:r>
            <a:r>
              <a:rPr lang="zh-CN" altLang="en-US" b="0" dirty="0" smtClean="0"/>
              <a:t>需要注意求出来的是个周期函数，所以只要考虑其中的</a:t>
            </a:r>
            <a:r>
              <a:rPr lang="en-US" altLang="zh-CN" b="0" dirty="0" smtClean="0"/>
              <a:t>-</a:t>
            </a:r>
            <a:r>
              <a:rPr lang="en-US" altLang="zh-CN" b="0" dirty="0" err="1" smtClean="0"/>
              <a:t>pi~pi</a:t>
            </a:r>
            <a:r>
              <a:rPr lang="zh-CN" altLang="en-US" b="0" dirty="0" smtClean="0"/>
              <a:t>部分即可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7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【IDTFT</a:t>
            </a:r>
            <a:r>
              <a:rPr lang="zh-CN" altLang="en-US" b="0" dirty="0" smtClean="0"/>
              <a:t>也存在的，而且就像</a:t>
            </a:r>
            <a:r>
              <a:rPr lang="en-US" altLang="zh-CN" b="0" dirty="0" smtClean="0"/>
              <a:t>FS</a:t>
            </a:r>
            <a:r>
              <a:rPr lang="zh-CN" altLang="en-US" b="0" dirty="0" smtClean="0"/>
              <a:t>一样能直接把公式写出来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920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我们现在有了数字信号，很棒棒，但还有两个遗留问题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【DTFT</a:t>
            </a:r>
            <a:r>
              <a:rPr lang="zh-CN" altLang="en-US" b="0" dirty="0" smtClean="0"/>
              <a:t>的序列太长存不下，</a:t>
            </a:r>
            <a:r>
              <a:rPr lang="en-US" altLang="zh-CN" b="0" dirty="0" smtClean="0"/>
              <a:t>DTFT</a:t>
            </a:r>
            <a:r>
              <a:rPr lang="zh-CN" altLang="en-US" b="0" dirty="0" smtClean="0"/>
              <a:t>谱是实数定义域存不了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第一个问题好办，直接截断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第二个问题麻烦，但是一个好想法叫做：只在频谱上求若干个点的值！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7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859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第一个操作会使得频域卷积一个 </a:t>
            </a:r>
            <a:r>
              <a:rPr lang="en-US" altLang="zh-CN" b="0" dirty="0" smtClean="0"/>
              <a:t>Sa </a:t>
            </a:r>
            <a:r>
              <a:rPr lang="zh-CN" altLang="en-US" b="0" dirty="0" smtClean="0"/>
              <a:t>函数</a:t>
            </a:r>
            <a:r>
              <a:rPr lang="en-US" altLang="zh-CN" b="0" dirty="0" smtClean="0"/>
              <a:t>】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/>
              <a:t>【</a:t>
            </a:r>
            <a:r>
              <a:rPr lang="zh-CN" altLang="en-US" b="0" dirty="0" smtClean="0"/>
              <a:t>具体来算一算，每个频谱上的点会影响 </a:t>
            </a:r>
            <a:r>
              <a:rPr lang="en-US" altLang="zh-CN" b="0" dirty="0" smtClean="0"/>
              <a:t>2pi/T</a:t>
            </a:r>
            <a:r>
              <a:rPr lang="en-US" altLang="zh-CN" b="0" baseline="0" dirty="0" smtClean="0"/>
              <a:t> </a:t>
            </a:r>
            <a:r>
              <a:rPr lang="zh-CN" altLang="en-US" b="0" baseline="0" dirty="0" smtClean="0"/>
              <a:t>的频率范围</a:t>
            </a:r>
            <a:r>
              <a:rPr lang="en-US" altLang="zh-CN" b="0" dirty="0" smtClean="0"/>
              <a:t>】【</a:t>
            </a:r>
            <a:r>
              <a:rPr lang="zh-CN" altLang="en-US" b="0" dirty="0" smtClean="0"/>
              <a:t>这个也叫</a:t>
            </a:r>
            <a:r>
              <a:rPr lang="en-US" altLang="zh-CN" b="0" dirty="0" smtClean="0"/>
              <a:t>DTFT</a:t>
            </a:r>
            <a:r>
              <a:rPr lang="zh-CN" altLang="en-US" b="0" dirty="0" smtClean="0"/>
              <a:t>的频谱分辨率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第二个操作，会丢失一些频谱信息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但是无论如何，我们想到了一个纯离散的解决方案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238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第一个操作会使得频域卷积一个 </a:t>
            </a:r>
            <a:r>
              <a:rPr lang="en-US" altLang="zh-CN" b="0" dirty="0" smtClean="0"/>
              <a:t>Sa </a:t>
            </a:r>
            <a:r>
              <a:rPr lang="zh-CN" altLang="en-US" b="0" dirty="0" smtClean="0"/>
              <a:t>函数</a:t>
            </a:r>
            <a:r>
              <a:rPr lang="en-US" altLang="zh-CN" b="0" dirty="0" smtClean="0"/>
              <a:t>】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/>
              <a:t>【</a:t>
            </a:r>
            <a:r>
              <a:rPr lang="zh-CN" altLang="en-US" b="0" dirty="0" smtClean="0"/>
              <a:t>具体来算一算，每个频谱上的点会影响 </a:t>
            </a:r>
            <a:r>
              <a:rPr lang="en-US" altLang="zh-CN" b="0" dirty="0" smtClean="0"/>
              <a:t>2pi/T</a:t>
            </a:r>
            <a:r>
              <a:rPr lang="en-US" altLang="zh-CN" b="0" baseline="0" dirty="0" smtClean="0"/>
              <a:t> </a:t>
            </a:r>
            <a:r>
              <a:rPr lang="zh-CN" altLang="en-US" b="0" baseline="0" dirty="0" smtClean="0"/>
              <a:t>的频率范围</a:t>
            </a:r>
            <a:r>
              <a:rPr lang="en-US" altLang="zh-CN" b="0" dirty="0" smtClean="0"/>
              <a:t>】【</a:t>
            </a:r>
            <a:r>
              <a:rPr lang="zh-CN" altLang="en-US" b="0" dirty="0" smtClean="0"/>
              <a:t>这个也叫</a:t>
            </a:r>
            <a:r>
              <a:rPr lang="en-US" altLang="zh-CN" b="0" dirty="0" smtClean="0"/>
              <a:t>DTFT</a:t>
            </a:r>
            <a:r>
              <a:rPr lang="zh-CN" altLang="en-US" b="0" dirty="0" smtClean="0"/>
              <a:t>的频谱分辨率</a:t>
            </a:r>
            <a:r>
              <a:rPr lang="en-US" altLang="zh-CN" b="0" dirty="0" smtClean="0"/>
              <a:t>】【</a:t>
            </a:r>
            <a:r>
              <a:rPr lang="zh-CN" altLang="en-US" b="0" dirty="0" smtClean="0"/>
              <a:t>（划掉）这个还叫海森堡不确定性原理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第二个操作，会丢失一些频谱信息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但是无论如何，我们想到了一个纯离散的解决方案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703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这个纯离散的解决方案就叫 </a:t>
            </a:r>
            <a:r>
              <a:rPr lang="en-US" altLang="zh-CN" b="0" dirty="0" smtClean="0"/>
              <a:t>DFT】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它的意义就是，给出一个长度为</a:t>
            </a:r>
            <a:r>
              <a:rPr lang="en-US" altLang="zh-CN" b="0" dirty="0" smtClean="0"/>
              <a:t>L</a:t>
            </a:r>
            <a:r>
              <a:rPr lang="zh-CN" altLang="en-US" b="0" dirty="0" smtClean="0"/>
              <a:t>的序列，求出一个长度为</a:t>
            </a:r>
            <a:r>
              <a:rPr lang="en-US" altLang="zh-CN" b="0" dirty="0" smtClean="0"/>
              <a:t>N</a:t>
            </a:r>
            <a:r>
              <a:rPr lang="zh-CN" altLang="en-US" b="0" dirty="0" smtClean="0"/>
              <a:t>的序列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具体来算一算，每个频谱上的点会影响 </a:t>
            </a:r>
            <a:r>
              <a:rPr lang="en-US" altLang="zh-CN" b="0" dirty="0" smtClean="0"/>
              <a:t>2pi/T</a:t>
            </a:r>
            <a:r>
              <a:rPr lang="en-US" altLang="zh-CN" b="0" baseline="0" dirty="0" smtClean="0"/>
              <a:t> </a:t>
            </a:r>
            <a:r>
              <a:rPr lang="zh-CN" altLang="en-US" b="0" baseline="0" dirty="0" smtClean="0"/>
              <a:t>的频率范围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602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又要开始迷思了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你看刚才那个 </a:t>
            </a:r>
            <a:r>
              <a:rPr lang="en-US" altLang="zh-CN" b="0" dirty="0" smtClean="0"/>
              <a:t>N </a:t>
            </a:r>
            <a:r>
              <a:rPr lang="zh-CN" altLang="en-US" b="0" dirty="0" smtClean="0"/>
              <a:t>和 </a:t>
            </a:r>
            <a:r>
              <a:rPr lang="en-US" altLang="zh-CN" b="0" dirty="0" smtClean="0"/>
              <a:t>L</a:t>
            </a:r>
            <a:r>
              <a:rPr lang="zh-CN" altLang="en-US" b="0" dirty="0" smtClean="0"/>
              <a:t>，应该是什么关系呢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出于看起来的对称性，我们会选择 </a:t>
            </a:r>
            <a:r>
              <a:rPr lang="en-US" altLang="zh-CN" b="0" dirty="0" smtClean="0"/>
              <a:t>N = L </a:t>
            </a:r>
            <a:r>
              <a:rPr lang="zh-CN" altLang="en-US" b="0" dirty="0" smtClean="0"/>
              <a:t>吗？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390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会！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考虑 </a:t>
            </a:r>
            <a:r>
              <a:rPr lang="en-US" altLang="zh-CN" b="0" dirty="0" smtClean="0"/>
              <a:t>N &gt;</a:t>
            </a:r>
            <a:r>
              <a:rPr lang="en-US" altLang="zh-CN" b="0" baseline="0" dirty="0" smtClean="0"/>
              <a:t> L</a:t>
            </a:r>
            <a:r>
              <a:rPr lang="zh-CN" altLang="en-US" b="0" baseline="0" dirty="0" smtClean="0"/>
              <a:t>，序列最后补 </a:t>
            </a:r>
            <a:r>
              <a:rPr lang="en-US" altLang="zh-CN" b="0" baseline="0" dirty="0" smtClean="0"/>
              <a:t>0 </a:t>
            </a:r>
            <a:r>
              <a:rPr lang="zh-CN" altLang="en-US" b="0" baseline="0" dirty="0" smtClean="0"/>
              <a:t>不会影响 </a:t>
            </a:r>
            <a:r>
              <a:rPr lang="en-US" altLang="zh-CN" b="0" baseline="0" dirty="0" smtClean="0"/>
              <a:t>DFT </a:t>
            </a:r>
            <a:r>
              <a:rPr lang="zh-CN" altLang="en-US" b="0" baseline="0" dirty="0" smtClean="0"/>
              <a:t>结果</a:t>
            </a:r>
            <a:r>
              <a:rPr lang="en-US" altLang="zh-CN" b="0" baseline="0" dirty="0" smtClean="0"/>
              <a:t>】</a:t>
            </a:r>
          </a:p>
          <a:p>
            <a:r>
              <a:rPr lang="en-US" altLang="zh-CN" b="0" baseline="0" dirty="0" smtClean="0"/>
              <a:t>【</a:t>
            </a:r>
            <a:r>
              <a:rPr lang="zh-CN" altLang="en-US" b="0" baseline="0" dirty="0" smtClean="0"/>
              <a:t>考虑 </a:t>
            </a:r>
            <a:r>
              <a:rPr lang="en-US" altLang="zh-CN" b="0" baseline="0" dirty="0" smtClean="0"/>
              <a:t>N &lt; L</a:t>
            </a:r>
            <a:r>
              <a:rPr lang="zh-CN" altLang="en-US" b="0" baseline="0" dirty="0" smtClean="0"/>
              <a:t>，序列下标 </a:t>
            </a:r>
            <a:r>
              <a:rPr lang="en-US" altLang="zh-CN" b="0" baseline="0" dirty="0" smtClean="0"/>
              <a:t>mod N </a:t>
            </a:r>
            <a:r>
              <a:rPr lang="zh-CN" altLang="en-US" b="0" baseline="0" dirty="0" smtClean="0"/>
              <a:t>叠加后，结果一样</a:t>
            </a:r>
            <a:r>
              <a:rPr lang="en-US" altLang="zh-CN" b="0" baseline="0" dirty="0" smtClean="0"/>
              <a:t>】【</a:t>
            </a:r>
            <a:r>
              <a:rPr lang="zh-CN" altLang="en-US" b="0" baseline="0" dirty="0" smtClean="0"/>
              <a:t>这其实也可以理解成频域采样，时域混叠</a:t>
            </a:r>
            <a:r>
              <a:rPr lang="en-US" altLang="zh-CN" b="0" baseline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结论：为了方便，</a:t>
            </a:r>
            <a:r>
              <a:rPr lang="en-US" altLang="zh-CN" b="0" dirty="0" smtClean="0"/>
              <a:t>N = L】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3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既然有了 </a:t>
            </a:r>
            <a:r>
              <a:rPr lang="en-US" altLang="zh-CN" b="0" dirty="0" smtClean="0"/>
              <a:t>DFT</a:t>
            </a:r>
            <a:r>
              <a:rPr lang="zh-CN" altLang="en-US" b="0" dirty="0" smtClean="0"/>
              <a:t>，那么 </a:t>
            </a:r>
            <a:r>
              <a:rPr lang="en-US" altLang="zh-CN" b="0" dirty="0" smtClean="0"/>
              <a:t>IDFT </a:t>
            </a:r>
            <a:r>
              <a:rPr lang="zh-CN" altLang="en-US" b="0" dirty="0" smtClean="0"/>
              <a:t>是否存在，以及如果存在，是什么样子的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大胆猜想，无需证明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668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既然有了 </a:t>
            </a:r>
            <a:r>
              <a:rPr lang="en-US" altLang="zh-CN" b="0" dirty="0" smtClean="0"/>
              <a:t>DFT</a:t>
            </a:r>
            <a:r>
              <a:rPr lang="zh-CN" altLang="en-US" b="0" dirty="0" smtClean="0"/>
              <a:t>，那么 </a:t>
            </a:r>
            <a:r>
              <a:rPr lang="en-US" altLang="zh-CN" b="0" dirty="0" smtClean="0"/>
              <a:t>IDFT </a:t>
            </a:r>
            <a:r>
              <a:rPr lang="zh-CN" altLang="en-US" b="0" dirty="0" smtClean="0"/>
              <a:t>是否存在，以及如果存在，是什么样子的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大胆猜想，无需证明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243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用线性代数知识证明</a:t>
            </a:r>
            <a:r>
              <a:rPr lang="en-US" altLang="zh-CN" b="0" dirty="0" smtClean="0"/>
              <a:t>IDFT】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743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奇偶虚实性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请大家在</a:t>
            </a:r>
            <a:r>
              <a:rPr lang="en-US" altLang="zh-CN" b="0" dirty="0" smtClean="0"/>
              <a:t>30s</a:t>
            </a:r>
            <a:r>
              <a:rPr lang="zh-CN" altLang="en-US" b="0" dirty="0" smtClean="0"/>
              <a:t>内读完这段话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012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频移和时移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卷积定理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6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127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【@</a:t>
            </a:r>
            <a:r>
              <a:rPr lang="zh-CN" altLang="en-US" b="0" dirty="0" smtClean="0"/>
              <a:t>讲义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56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662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198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1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介绍问题</a:t>
            </a:r>
            <a:r>
              <a:rPr lang="en-US" altLang="zh-CN" b="0" dirty="0" smtClean="0"/>
              <a:t>】【</a:t>
            </a:r>
            <a:r>
              <a:rPr lang="zh-CN" altLang="en-US" b="0" dirty="0" smtClean="0"/>
              <a:t>听一段</a:t>
            </a:r>
            <a:r>
              <a:rPr lang="en-US" altLang="zh-CN" b="0" dirty="0" smtClean="0"/>
              <a:t>1~9</a:t>
            </a:r>
            <a:r>
              <a:rPr lang="zh-CN" altLang="en-US" b="0" dirty="0" smtClean="0"/>
              <a:t>的音频，再听一些随机的测试样例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介绍</a:t>
            </a:r>
            <a:r>
              <a:rPr lang="en-US" altLang="zh-CN" b="0" dirty="0" smtClean="0"/>
              <a:t>DTMF】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使用 </a:t>
            </a:r>
            <a:r>
              <a:rPr lang="en-US" altLang="zh-CN" b="0" dirty="0" err="1" smtClean="0"/>
              <a:t>GoldWave</a:t>
            </a:r>
            <a:r>
              <a:rPr lang="en-US" altLang="zh-CN" b="0" baseline="0" dirty="0" smtClean="0"/>
              <a:t> </a:t>
            </a:r>
            <a:r>
              <a:rPr lang="zh-CN" altLang="en-US" b="0" baseline="0" dirty="0" smtClean="0"/>
              <a:t>播放</a:t>
            </a:r>
            <a:r>
              <a:rPr lang="en-US" altLang="zh-CN" b="0" baseline="0" dirty="0" smtClean="0"/>
              <a:t> 1~9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32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介绍基本做法：截断</a:t>
            </a:r>
            <a:r>
              <a:rPr lang="en-US" altLang="zh-CN" b="0" dirty="0" smtClean="0"/>
              <a:t>+DFT】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25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略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492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略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885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把</a:t>
            </a:r>
            <a:r>
              <a:rPr lang="en-US" altLang="zh-CN" b="0" dirty="0" smtClean="0"/>
              <a:t>STFT</a:t>
            </a:r>
            <a:r>
              <a:rPr lang="zh-CN" altLang="en-US" b="0" dirty="0" smtClean="0"/>
              <a:t>的结果画出来，就是</a:t>
            </a:r>
            <a:r>
              <a:rPr lang="en-US" altLang="zh-CN" b="0" dirty="0" smtClean="0"/>
              <a:t>Spectrogram】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多好看啊（雾）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使用了高斯窗函数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用</a:t>
            </a:r>
            <a:r>
              <a:rPr lang="en-US" altLang="zh-CN" b="0" dirty="0" err="1" smtClean="0"/>
              <a:t>Goldwave</a:t>
            </a:r>
            <a:r>
              <a:rPr lang="zh-CN" altLang="en-US" b="0" dirty="0" smtClean="0"/>
              <a:t>演示：</a:t>
            </a:r>
            <a:r>
              <a:rPr lang="en-US" altLang="zh-CN" b="0" dirty="0" smtClean="0"/>
              <a:t>DTMF mp3 </a:t>
            </a:r>
            <a:r>
              <a:rPr lang="zh-CN" altLang="en-US" b="0" dirty="0" smtClean="0"/>
              <a:t>的频谱，以及各种波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98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47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介绍问题</a:t>
            </a:r>
            <a:r>
              <a:rPr lang="en-US" altLang="zh-CN" b="0" dirty="0" smtClean="0"/>
              <a:t>】【</a:t>
            </a:r>
            <a:r>
              <a:rPr lang="zh-CN" altLang="en-US" b="0" dirty="0" smtClean="0"/>
              <a:t>如果我们有一个需求：在一条线路上同时传输三个音频信号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介绍基本解决方法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我们来演示一下</a:t>
            </a:r>
            <a:r>
              <a:rPr lang="en-US" altLang="zh-CN" b="0" dirty="0" smtClean="0"/>
              <a:t>】【</a:t>
            </a:r>
            <a:r>
              <a:rPr lang="zh-CN" altLang="en-US" b="0" dirty="0" smtClean="0"/>
              <a:t>打开</a:t>
            </a:r>
            <a:r>
              <a:rPr lang="en-US" altLang="zh-CN" b="0" dirty="0" smtClean="0"/>
              <a:t> </a:t>
            </a:r>
            <a:r>
              <a:rPr lang="en-US" altLang="zh-CN" b="0" dirty="0" err="1" smtClean="0"/>
              <a:t>GoldWave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和水木道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692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112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略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14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介绍需求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介绍基本做法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267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介绍</a:t>
            </a:r>
            <a:r>
              <a:rPr lang="en-US" altLang="zh-CN" b="0" dirty="0" smtClean="0"/>
              <a:t>JPEG】【@WC2017】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911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介绍需求</a:t>
            </a:r>
            <a:r>
              <a:rPr lang="en-US" altLang="zh-CN" b="0" dirty="0" smtClean="0"/>
              <a:t>】【</a:t>
            </a:r>
            <a:r>
              <a:rPr lang="zh-CN" altLang="en-US" b="0" dirty="0" smtClean="0"/>
              <a:t>给图片加一个不容易被去掉的水印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162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801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16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【DFT</a:t>
            </a:r>
            <a:r>
              <a:rPr lang="zh-CN" altLang="en-US" b="0" dirty="0" smtClean="0"/>
              <a:t>很慢，怎么优化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思考：利用对称性？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693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利用对称性的思路：每次把数据范围除以</a:t>
            </a:r>
            <a:r>
              <a:rPr lang="en-US" altLang="zh-CN" b="0" dirty="0" smtClean="0"/>
              <a:t>2】【</a:t>
            </a:r>
            <a:r>
              <a:rPr lang="zh-CN" altLang="en-US" b="0" dirty="0" smtClean="0"/>
              <a:t>要求</a:t>
            </a:r>
            <a:r>
              <a:rPr lang="en-US" altLang="zh-CN" b="0" dirty="0" smtClean="0"/>
              <a:t>N</a:t>
            </a:r>
            <a:r>
              <a:rPr lang="zh-CN" altLang="en-US" b="0" dirty="0" smtClean="0"/>
              <a:t>是</a:t>
            </a:r>
            <a:r>
              <a:rPr lang="en-US" altLang="zh-CN" b="0" dirty="0" smtClean="0"/>
              <a:t>2</a:t>
            </a:r>
            <a:r>
              <a:rPr lang="zh-CN" altLang="en-US" b="0" dirty="0" smtClean="0"/>
              <a:t>的幂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92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117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整理一下思路得到</a:t>
            </a:r>
            <a:r>
              <a:rPr lang="en-US" altLang="zh-CN" b="0" dirty="0" smtClean="0"/>
              <a:t>FFT</a:t>
            </a:r>
            <a:r>
              <a:rPr lang="zh-CN" altLang="en-US" b="0" dirty="0" smtClean="0"/>
              <a:t>的过程</a:t>
            </a:r>
            <a:r>
              <a:rPr lang="en-US" altLang="zh-CN" b="0" dirty="0" smtClean="0"/>
              <a:t>】【</a:t>
            </a:r>
            <a:r>
              <a:rPr lang="zh-CN" altLang="en-US" b="0" dirty="0" smtClean="0"/>
              <a:t>说时间复杂度是</a:t>
            </a:r>
            <a:r>
              <a:rPr lang="en-US" altLang="zh-CN" b="0" dirty="0" err="1" smtClean="0"/>
              <a:t>nlogn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495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如何科学实现</a:t>
            </a:r>
            <a:r>
              <a:rPr lang="en-US" altLang="zh-CN" b="0" dirty="0" smtClean="0"/>
              <a:t>FFT】【</a:t>
            </a:r>
            <a:r>
              <a:rPr lang="zh-CN" altLang="en-US" b="0" dirty="0" smtClean="0"/>
              <a:t>递归实现常数很大的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记得说明</a:t>
            </a:r>
            <a:r>
              <a:rPr lang="en-US" altLang="zh-CN" b="0" dirty="0" smtClean="0"/>
              <a:t>IDFT</a:t>
            </a:r>
            <a:r>
              <a:rPr lang="zh-CN" altLang="en-US" b="0" dirty="0" smtClean="0"/>
              <a:t>的实现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468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贴题面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178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最简单的思路：暴力</a:t>
            </a:r>
            <a:r>
              <a:rPr lang="en-US" altLang="zh-CN" b="0" dirty="0" smtClean="0"/>
              <a:t>】【</a:t>
            </a:r>
            <a:r>
              <a:rPr lang="zh-CN" altLang="en-US" b="0" dirty="0" smtClean="0"/>
              <a:t>最简单的思路：</a:t>
            </a:r>
            <a:r>
              <a:rPr lang="en-US" altLang="zh-CN" b="0" dirty="0" smtClean="0"/>
              <a:t>FFT】【</a:t>
            </a:r>
            <a:r>
              <a:rPr lang="zh-CN" altLang="en-US" b="0" dirty="0" smtClean="0"/>
              <a:t>做完了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57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我实现了迭代版</a:t>
            </a:r>
            <a:r>
              <a:rPr lang="en-US" altLang="zh-CN" b="0" dirty="0" smtClean="0"/>
              <a:t>FFT</a:t>
            </a:r>
            <a:r>
              <a:rPr lang="zh-CN" altLang="en-US" b="0" dirty="0" smtClean="0"/>
              <a:t>，怎么不能在</a:t>
            </a:r>
            <a:r>
              <a:rPr lang="en-US" altLang="zh-CN" b="0" dirty="0" smtClean="0"/>
              <a:t>UOJ</a:t>
            </a:r>
            <a:r>
              <a:rPr lang="zh-CN" altLang="en-US" b="0" dirty="0" smtClean="0"/>
              <a:t>上排第一呀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【A</a:t>
            </a:r>
            <a:r>
              <a:rPr lang="zh-CN" altLang="en-US" b="0" dirty="0" smtClean="0"/>
              <a:t>：</a:t>
            </a:r>
            <a:r>
              <a:rPr lang="en-US" altLang="zh-CN" b="0" dirty="0" smtClean="0"/>
              <a:t>IO</a:t>
            </a:r>
            <a:r>
              <a:rPr lang="zh-CN" altLang="en-US" b="0" dirty="0" smtClean="0"/>
              <a:t>优化！</a:t>
            </a:r>
            <a:r>
              <a:rPr lang="en-US" altLang="zh-CN" b="0" dirty="0" smtClean="0"/>
              <a:t>】【</a:t>
            </a:r>
            <a:r>
              <a:rPr lang="zh-CN" altLang="en-US" b="0" dirty="0" smtClean="0"/>
              <a:t>可是没卵用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180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利用实数</a:t>
            </a:r>
            <a:r>
              <a:rPr lang="en-US" altLang="zh-CN" b="0" dirty="0" smtClean="0"/>
              <a:t>DFT</a:t>
            </a:r>
            <a:r>
              <a:rPr lang="zh-CN" altLang="en-US" b="0" dirty="0" smtClean="0"/>
              <a:t>的性质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197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对精度要求很高的时候，或者都是整数的时候</a:t>
            </a:r>
            <a:r>
              <a:rPr lang="en-US" altLang="zh-CN" b="0" dirty="0" smtClean="0"/>
              <a:t>】</a:t>
            </a:r>
          </a:p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自然想到的是模意义？</a:t>
            </a:r>
            <a:r>
              <a:rPr lang="en-US" altLang="zh-CN" b="0" dirty="0" smtClean="0"/>
              <a:t>】【</a:t>
            </a:r>
            <a:r>
              <a:rPr lang="zh-CN" altLang="en-US" b="0" dirty="0" smtClean="0"/>
              <a:t>找一个和单位根性质类似的东西</a:t>
            </a:r>
            <a:r>
              <a:rPr lang="en-US" altLang="zh-CN" b="0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658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【</a:t>
            </a:r>
            <a:r>
              <a:rPr lang="zh-CN" altLang="en-US" b="0" dirty="0" smtClean="0"/>
              <a:t>贴公式</a:t>
            </a:r>
            <a:r>
              <a:rPr lang="en-US" altLang="zh-CN" b="0" dirty="0" smtClean="0"/>
              <a:t>】</a:t>
            </a:r>
          </a:p>
          <a:p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785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491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这是我们的目录，第一部分讲</a:t>
            </a:r>
            <a:r>
              <a:rPr lang="en-US" altLang="zh-CN" dirty="0" err="1" smtClean="0"/>
              <a:t>balabala</a:t>
            </a:r>
            <a:r>
              <a:rPr lang="zh-CN" altLang="en-US" dirty="0" smtClean="0"/>
              <a:t>，第二部分讲</a:t>
            </a:r>
            <a:r>
              <a:rPr lang="en-US" altLang="zh-CN" dirty="0" err="1" smtClean="0"/>
              <a:t>balabala</a:t>
            </a:r>
            <a:r>
              <a:rPr lang="zh-CN" altLang="en-US" dirty="0" smtClean="0"/>
              <a:t>，最后讲</a:t>
            </a:r>
            <a:r>
              <a:rPr lang="en-US" altLang="zh-CN" dirty="0" err="1" smtClean="0"/>
              <a:t>balabala</a:t>
            </a:r>
            <a:endParaRPr lang="en-US" altLang="zh-CN" dirty="0" smtClean="0"/>
          </a:p>
          <a:p>
            <a:r>
              <a:rPr lang="zh-CN" altLang="en-US" dirty="0" smtClean="0"/>
              <a:t>* 所谓信号，就是人对物理世界的一种观察，而所谓观察，就是人通过传感器对物理世界进行的一种测量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你看这多贴近生活啊</a:t>
            </a:r>
            <a:r>
              <a:rPr lang="en-US" altLang="zh-CN" dirty="0" smtClean="0"/>
              <a:t>】</a:t>
            </a:r>
          </a:p>
          <a:p>
            <a:r>
              <a:rPr lang="zh-CN" altLang="en-US" dirty="0" smtClean="0"/>
              <a:t>我们今天以科普为主，会以物理的方式去理解傅里叶变换，你可以当做是听故事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0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说这么多是为了干什么：真的不是想要给大家讲物理课，而是给这节课一个物理背景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969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这门课的主要意义是，让我们对</a:t>
            </a:r>
            <a:r>
              <a:rPr lang="en-US" altLang="zh-CN" dirty="0" smtClean="0"/>
              <a:t>FT</a:t>
            </a:r>
            <a:r>
              <a:rPr lang="zh-CN" altLang="en-US" dirty="0" smtClean="0"/>
              <a:t>从不了解到了解，从知其然到知其所以然</a:t>
            </a:r>
            <a:endParaRPr lang="en-US" altLang="zh-CN" dirty="0" smtClean="0"/>
          </a:p>
          <a:p>
            <a:r>
              <a:rPr lang="zh-CN" altLang="en-US" dirty="0" smtClean="0"/>
              <a:t>学完了之后也许你会感叹，啊原来</a:t>
            </a:r>
            <a:r>
              <a:rPr lang="en-US" altLang="zh-CN" dirty="0" smtClean="0"/>
              <a:t>DFT</a:t>
            </a:r>
            <a:r>
              <a:rPr lang="zh-CN" altLang="en-US" dirty="0" smtClean="0"/>
              <a:t>这么简单！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你要代码我现在就给你看啊，就</a:t>
            </a:r>
            <a:r>
              <a:rPr lang="en-US" altLang="zh-CN" dirty="0" smtClean="0"/>
              <a:t>24</a:t>
            </a:r>
            <a:r>
              <a:rPr lang="zh-CN" altLang="en-US" dirty="0" smtClean="0"/>
              <a:t>行，但是背下来有用吗</a:t>
            </a:r>
            <a:r>
              <a:rPr lang="en-US" altLang="zh-CN" dirty="0" smtClean="0"/>
              <a:t>】</a:t>
            </a:r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嗯，所以代码还是要背的，万一写不出来就凉了</a:t>
            </a:r>
            <a:r>
              <a:rPr lang="en-US" altLang="zh-CN" dirty="0" smtClean="0"/>
              <a:t>】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121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7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Transducer: </a:t>
            </a:r>
            <a:r>
              <a:rPr lang="zh-CN" altLang="en-US" dirty="0" smtClean="0"/>
              <a:t>传感器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好，接下来开始讲数学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29538-6EE3-4CF2-8022-7E7B46F24D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5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5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4790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91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8703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62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41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8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4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9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1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7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2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9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4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090A2-2D04-4C40-8D34-22CBBDB99E4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3FB6BE1-9D7E-4E8D-B4E7-79F9D18F9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33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2.wav"/><Relationship Id="rId7" Type="http://schemas.openxmlformats.org/officeDocument/2006/relationships/image" Target="../media/image6.png"/><Relationship Id="rId2" Type="http://schemas.microsoft.com/office/2007/relationships/media" Target="../media/media2.wav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wav"/><Relationship Id="rId7" Type="http://schemas.openxmlformats.org/officeDocument/2006/relationships/image" Target="../media/image36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3" Type="http://schemas.microsoft.com/office/2007/relationships/media" Target="../media/media7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5" Type="http://schemas.microsoft.com/office/2007/relationships/media" Target="../media/media8.wav"/><Relationship Id="rId10" Type="http://schemas.openxmlformats.org/officeDocument/2006/relationships/image" Target="../media/image5.png"/><Relationship Id="rId4" Type="http://schemas.openxmlformats.org/officeDocument/2006/relationships/audio" Target="../media/media7.wav"/><Relationship Id="rId9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50735753/answer/122593277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uoj.ac/submission/206573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自我介绍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（略）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好像大家都认识我（大雾）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扫码下载课件 </a:t>
            </a:r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→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或者点击 </a:t>
            </a:r>
            <a:endParaRPr lang="en-US" altLang="zh-CN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http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://wys.life/201801-Fourier-Lecture.html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00" strike="sngStrike" dirty="0">
                <a:latin typeface="等线" panose="02010600030101010101" pitchFamily="2" charset="-122"/>
                <a:ea typeface="等线" panose="02010600030101010101" pitchFamily="2" charset="-122"/>
              </a:rPr>
              <a:t>嗯下课之前是不会给你的</a:t>
            </a:r>
            <a:r>
              <a:rPr lang="en-US" altLang="zh-CN" sz="2000" strike="sngStrike" dirty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05" y="2715428"/>
            <a:ext cx="2385502" cy="23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1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传感器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把一种物理变化转换成另一种物理变化的装置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数码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相机：光能产生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电信号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麦克风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：空气振动能产生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电信号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热敏电阻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：阻值随温度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变化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热电偶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：温差产生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电压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加速度传感器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压力传感器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流量传感器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信号处理的概念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对信号进行变换、分析和综合等处理过程的统称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21801" y="6590087"/>
            <a:ext cx="4628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https://en.wikipedia.org/wiki/File:Signal_processing_system.png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9212" y="2556989"/>
            <a:ext cx="8407400" cy="27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信号的描述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数学描述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具体的数学表达式，把信号描述为一个或若干个自变量的函数或序列的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形式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37693" y="3446514"/>
            <a:ext cx="88184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f(t) = sin(1000×2π×t)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7" name="1k-sine-wa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94512" y="4884105"/>
            <a:ext cx="304800" cy="304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57343" y="6590087"/>
            <a:ext cx="2557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音频来源：作者使用 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GoldWave 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软件制作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58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信号的描述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波形描述：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按照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函数随自变量的变化关系，把信号的波形画出来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04685" y="6590087"/>
            <a:ext cx="3262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图片和音频来源：清华大学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《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信号处理原理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》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课程课件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54781"/>
              </p:ext>
            </p:extLst>
          </p:nvPr>
        </p:nvGraphicFramePr>
        <p:xfrm>
          <a:off x="3306762" y="2951427"/>
          <a:ext cx="74803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位图图像" r:id="rId6" imgW="7249537" imgH="1924319" progId="Paint.Picture">
                  <p:embed/>
                </p:oleObj>
              </mc:Choice>
              <mc:Fallback>
                <p:oleObj name="位图图像" r:id="rId6" imgW="7249537" imgH="1924319" progId="Paint.Picture">
                  <p:embed/>
                  <p:pic>
                    <p:nvPicPr>
                      <p:cNvPr id="112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762" y="2951427"/>
                        <a:ext cx="7480300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4453894" y="4234014"/>
            <a:ext cx="51860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您这个人儿，大概喜欢照相。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j001641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3911" y="4895179"/>
            <a:ext cx="306000" cy="30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20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信号的基本运算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四则运算： </a:t>
                </a:r>
                <a:r>
                  <a:rPr lang="en-US" altLang="zh-CN" sz="1850" b="1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+</a:t>
                </a:r>
                <a:r>
                  <a:rPr lang="zh-CN" altLang="en-US" sz="1850" b="1" dirty="0">
                    <a:latin typeface="Consolas" panose="020B0609020204030204" pitchFamily="49" charset="0"/>
                    <a:ea typeface="等线" panose="02010600030101010101" pitchFamily="2" charset="-122"/>
                  </a:rPr>
                  <a:t> </a:t>
                </a:r>
                <a:r>
                  <a:rPr lang="en-US" altLang="zh-CN" sz="1850" b="1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- × ÷</a:t>
                </a: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平移运算： </a:t>
                </a:r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f(t) </a:t>
                </a:r>
                <a:r>
                  <a:rPr lang="zh-CN" altLang="en-US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→ </a:t>
                </a:r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f(t – b)</a:t>
                </a: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反褶运算：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f(t) </a:t>
                </a:r>
                <a:r>
                  <a:rPr lang="zh-CN" altLang="en-US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→ </a:t>
                </a:r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f(-t)</a:t>
                </a: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压扩运算：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f(t) </a:t>
                </a:r>
                <a:r>
                  <a:rPr lang="zh-CN" altLang="en-US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→ </a:t>
                </a:r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f(at)</a:t>
                </a: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微分运算：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f(t) </a:t>
                </a:r>
                <a:r>
                  <a:rPr lang="zh-CN" altLang="en-US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→</a:t>
                </a:r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𝑑</m:t>
                        </m:r>
                      </m:num>
                      <m:den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f(t)</a:t>
                </a: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积分运算：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f(t) </a:t>
                </a:r>
                <a:r>
                  <a:rPr lang="zh-CN" altLang="en-US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→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sup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f(u)du</a:t>
                </a: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卷积：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∗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nary>
                      <m:nary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𝑡</m:t>
                            </m:r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𝜏</m:t>
                            </m:r>
                          </m:e>
                        </m:d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𝜏</m:t>
                            </m:r>
                          </m:e>
                        </m:d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𝑑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𝜏</m:t>
                        </m:r>
                      </m:e>
                    </m:nary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卷积的性质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𝜏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𝜏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𝜏</m:t>
                        </m:r>
                      </m:e>
                    </m:nary>
                  </m:oMath>
                </a14:m>
                <a:endParaRPr lang="en-US" altLang="zh-CN" sz="240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交换律：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∗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𝑔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𝑔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∗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分配</a:t>
                </a:r>
                <a:r>
                  <a:rPr lang="zh-CN" altLang="en-US" sz="185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律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5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∗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h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∗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𝑔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+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∗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h</m:t>
                    </m:r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结合律：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∗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∗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h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𝑓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∗(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𝑔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∗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h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与微分运算的关系：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𝑑</m:t>
                        </m:r>
                      </m:num>
                      <m:den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∗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∗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𝑔</m:t>
                    </m:r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与积分运算的关系：</a:t>
                </a:r>
                <a:r>
                  <a:rPr lang="en-US" altLang="zh-CN" sz="1850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∫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 ∗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𝑔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∫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∗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𝑔</m:t>
                    </m:r>
                  </m:oMath>
                </a14:m>
                <a:endParaRPr lang="en-US" altLang="zh-CN" sz="1850" b="0" dirty="0" smtClean="0"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0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特殊的信号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单位斜变信号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850" dirty="0" smtClean="0">
                <a:latin typeface="Consolas" panose="020B0609020204030204" pitchFamily="49" charset="0"/>
                <a:ea typeface="等线" panose="02010600030101010101" pitchFamily="2" charset="-122"/>
              </a:rPr>
              <a:t>R(t) = max(0, t)</a:t>
            </a:r>
            <a:endParaRPr lang="en-US" altLang="zh-CN" sz="1850" dirty="0">
              <a:latin typeface="Consolas" panose="020B0609020204030204" pitchFamily="49" charset="0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3106" y="2676518"/>
            <a:ext cx="5808210" cy="28670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8069" y="6590087"/>
            <a:ext cx="47756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图片来源： 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http://www.wolframalpha.com/input/?i=R(t)+%3D+max(0,+t)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9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特殊的信号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b="1" dirty="0" smtClean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截顶的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单位斜变信号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R(t) = min(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, max(0, t))</a:t>
                </a:r>
              </a:p>
              <a:p>
                <a:r>
                  <a:rPr lang="zh-CN" altLang="en-US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如图为</a:t>
                </a:r>
                <a:r>
                  <a:rPr lang="en-US" altLang="zh-CN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𝜏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=0.5</m:t>
                    </m:r>
                  </m:oMath>
                </a14:m>
                <a:r>
                  <a:rPr lang="zh-CN" altLang="en-US" sz="1850" dirty="0" smtClean="0">
                    <a:latin typeface="Consolas" panose="020B0609020204030204" pitchFamily="49" charset="0"/>
                    <a:ea typeface="等线" panose="02010600030101010101" pitchFamily="2" charset="-122"/>
                  </a:rPr>
                  <a:t>：</a:t>
                </a:r>
                <a:endParaRPr lang="en-US" altLang="zh-CN" sz="1850" dirty="0">
                  <a:latin typeface="Consolas" panose="020B0609020204030204" pitchFamily="49" charset="0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395408" y="6590087"/>
            <a:ext cx="54809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图片来源： 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http://www.wolframalpha.com/input/?i=R(t)+%3D+min(0.5,+max(0,+t))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158" y="2951427"/>
            <a:ext cx="5587487" cy="257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特殊的信号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单位阶跃信号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5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5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85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850" i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5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50" i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50" i="0" dirty="0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sz="185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50" i="0" dirty="0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748069" y="6590087"/>
            <a:ext cx="47756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</a:t>
            </a:r>
            <a:r>
              <a:rPr lang="zh-CN" altLang="en-US" sz="100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： </a:t>
            </a:r>
            <a:r>
              <a:rPr lang="en-US" altLang="zh-CN" sz="100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http://www.wolframalpha.com/input/?i=R(t)+%3D+max(0,+t)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2007" y="2951427"/>
            <a:ext cx="5539003" cy="275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7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特殊的信号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单位矩形脉冲信号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𝜏</m:t>
                        </m:r>
                      </m:sub>
                    </m:sSub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5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5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85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850" i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85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5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1850" i="0" dirty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altLang="zh-CN" sz="185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5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en-US" altLang="zh-CN" sz="185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sz="1850" i="0" dirty="0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85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5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1850" i="0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altLang="zh-CN" sz="185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5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en-US" altLang="zh-CN" sz="185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如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图为 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𝜏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=1</m:t>
                    </m:r>
                    <m:r>
                      <a:rPr lang="zh-CN" altLang="en-US" sz="185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此时 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𝐺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+0.5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−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𝑢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(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 −0.5)</m:t>
                    </m:r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501207" y="6590087"/>
            <a:ext cx="5269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图片来源： 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http://www.wolframalpha.com/input/?i=step(t%2B0.5)-step(t-0.5)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9146" y="3508128"/>
            <a:ext cx="5031453" cy="23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9226068" cy="2262781"/>
          </a:xfrm>
        </p:spPr>
        <p:txBody>
          <a:bodyPr/>
          <a:lstStyle/>
          <a:p>
            <a:pPr algn="just"/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傅里叶变换及其在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OI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中的应用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清华大学 计算机科学与技术系 王逸松</a:t>
            </a:r>
            <a:endParaRPr lang="en-US" altLang="zh-CN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wangyisong1996@gmail.com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152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特殊的信号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单位冲激信号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𝛿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</m:e>
                    </m:d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=0, 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𝑡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≠0</m:t>
                    </m:r>
                  </m:oMath>
                </a14:m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𝛿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(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𝑡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)</m:t>
                        </m:r>
                      </m:e>
                    </m:nary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=1</m:t>
                    </m:r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958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4121150" y="2806781"/>
            <a:ext cx="4802049" cy="2349500"/>
            <a:chOff x="4095750" y="3498850"/>
            <a:chExt cx="4802049" cy="2349500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4095750" y="5200650"/>
              <a:ext cx="46291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6007100" y="3498850"/>
              <a:ext cx="0" cy="2349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7270750" y="4514850"/>
              <a:ext cx="0" cy="68580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5683250" y="5234270"/>
                  <a:ext cx="381836" cy="377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250" y="5234270"/>
                  <a:ext cx="381836" cy="3770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7048702" y="5238117"/>
                  <a:ext cx="4440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702" y="5238117"/>
                  <a:ext cx="44409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7195569" y="4286595"/>
                  <a:ext cx="5944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569" y="4286595"/>
                  <a:ext cx="59445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8552000" y="5213233"/>
                  <a:ext cx="3457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5213233"/>
                  <a:ext cx="3457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820565" y="5383073"/>
                <a:ext cx="2423869" cy="394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𝛿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565" y="5383073"/>
                <a:ext cx="2423869" cy="39466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66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9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傅里叶级数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Fourier Series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一种信号的分解方法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/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直流分量</a:t>
                </a:r>
                <a:r>
                  <a:rPr lang="en-US" altLang="zh-CN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+</a:t>
                </a:r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交流分量、偶分量</a:t>
                </a:r>
                <a:r>
                  <a:rPr lang="en-US" altLang="zh-CN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+</a:t>
                </a:r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奇分量、实部分量</a:t>
                </a:r>
                <a:r>
                  <a:rPr lang="en-US" altLang="zh-CN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+</a:t>
                </a:r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虚部分量</a:t>
                </a:r>
                <a:r>
                  <a:rPr lang="en-US" altLang="zh-CN" sz="16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/>
                </a:r>
                <a:br>
                  <a:rPr lang="en-US" altLang="zh-CN" sz="1650" dirty="0"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:endParaRPr lang="en-US" altLang="zh-CN" sz="20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傅里叶级数（周期信号）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为信号的角频率，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50" b="0" i="1" dirty="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为信号的周期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850" b="0" i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CN" sz="200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200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𝑑𝑡</m:t>
                          </m:r>
                        </m:e>
                      </m:nary>
                      <m:r>
                        <a:rPr lang="zh-CN" altLang="en-US" sz="200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</m:t>
                      </m:r>
                      <m:nary>
                        <m:nary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7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傅里叶级数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Fourier Series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0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三角形式的傅里叶级数</a:t>
                </a:r>
                <a:r>
                  <a:rPr lang="zh-CN" altLang="en-US" sz="200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endParaRPr lang="en-US" altLang="zh-CN" sz="2000" b="1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b="1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复指数形式的傅里叶级数：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CN" sz="200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684" t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1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周期矩形脉冲信号的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 FS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0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假设脉冲宽度为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𝜏</m:t>
                    </m:r>
                  </m:oMath>
                </a14:m>
                <a:r>
                  <a:rPr lang="zh-CN" altLang="en-US" sz="20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，脉冲幅度为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𝐸</m:t>
                    </m:r>
                  </m:oMath>
                </a14:m>
                <a:r>
                  <a:rPr lang="zh-CN" altLang="en-US" sz="200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，重复周期为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𝑻</m:t>
                    </m:r>
                  </m:oMath>
                </a14:m>
                <a:endParaRPr lang="en-US" altLang="zh-CN" sz="200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2000" b="1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684" t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050" y="2291955"/>
            <a:ext cx="5270811" cy="3226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679049" y="2291955"/>
                <a:ext cx="2273300" cy="221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红色虚线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zh-CN" sz="2000" b="1" dirty="0" smtClean="0">
                    <a:solidFill>
                      <a:srgbClr val="FF0000"/>
                    </a:solidFill>
                  </a:rPr>
                </a:br>
                <a:endParaRPr lang="en-US" altLang="zh-CN" sz="2000" b="1" dirty="0" smtClean="0">
                  <a:solidFill>
                    <a:srgbClr val="FF0000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/>
              </a:p>
              <a:p>
                <a:pPr algn="just"/>
                <a:endParaRPr lang="en-US" sz="20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049" y="2291955"/>
                <a:ext cx="2273300" cy="2216248"/>
              </a:xfrm>
              <a:prstGeom prst="rect">
                <a:avLst/>
              </a:prstGeom>
              <a:blipFill>
                <a:blip r:embed="rId5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697045" y="6590087"/>
            <a:ext cx="2877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图片来源：清华大学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《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信号处理原理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》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课程课件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傅里叶级数是对周期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信号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定义的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对于非周期信号呢？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方法一：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截取非周期信号的一段，作为一个“周期”来求傅里叶级数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方法二：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假设周期可以不断增加，直到无限大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637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Fourier Transform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傅里叶级数的周期无限增加</a:t>
                </a: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（经过一些数学推导），我们能得到：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𝐹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𝑗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以及：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𝑗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𝑑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这就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叫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傅里叶变换（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Fourier Transform, FT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）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及其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逆变换（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IFT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）</a:t>
                </a:r>
                <a:endParaRPr lang="en-US" altLang="zh-CN" sz="1850" b="1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时域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和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频域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之间的变换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需要注意：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和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IFT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的结果都可能是复数，而不是实数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 b="-1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20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Fourier Transform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726" y="1370787"/>
            <a:ext cx="7364500" cy="50414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37842" y="6590087"/>
            <a:ext cx="4596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图片来源：作者使用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MATLAB 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软件制作；音频来源：作者使用自己的手机录制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00736" y="845049"/>
            <a:ext cx="304800" cy="3048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257472" y="2025134"/>
            <a:ext cx="2154894" cy="369332"/>
            <a:chOff x="6257472" y="2025134"/>
            <a:chExt cx="2154894" cy="369332"/>
          </a:xfrm>
        </p:grpSpPr>
        <p:cxnSp>
          <p:nvCxnSpPr>
            <p:cNvPr id="8" name="直接箭头连接符 7"/>
            <p:cNvCxnSpPr/>
            <p:nvPr/>
          </p:nvCxnSpPr>
          <p:spPr>
            <a:xfrm flipH="1">
              <a:off x="6257472" y="2209800"/>
              <a:ext cx="689428" cy="11477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946900" y="2025134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264.4146 Hz</a:t>
              </a:r>
              <a:endParaRPr 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434741" y="2673866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Middle C: 261.626 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4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FS 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FT 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的比较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傅里叶级数 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FS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/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周期信号</a:t>
                </a:r>
                <a:endParaRPr lang="en-US" altLang="zh-CN" sz="16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/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离散频率</a:t>
                </a:r>
                <a:endParaRPr lang="en-US" altLang="zh-CN" sz="16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/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频率分量的值</a:t>
                </a:r>
                <a:endParaRPr lang="en-US" altLang="zh-CN" sz="16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傅里叶变换 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FT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/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非周期信号</a:t>
                </a:r>
                <a:endParaRPr lang="en-US" altLang="zh-CN" sz="16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/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连续频率</a:t>
                </a:r>
                <a:endParaRPr lang="en-US" altLang="zh-CN" sz="16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/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频率分量的</a:t>
                </a:r>
                <a:r>
                  <a:rPr lang="zh-CN" altLang="en-US" sz="16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密度</a:t>
                </a:r>
                <a:endParaRPr lang="en-US" altLang="zh-CN" sz="16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FS 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和 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FT 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的关系：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𝐹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/</m:t>
                      </m:r>
                      <m:sSub>
                        <m:sSub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0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傅里叶变换的一些性质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是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线性运算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/>
                <a:r>
                  <a:rPr lang="zh-CN" altLang="en-US" sz="16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齐次</a:t>
                </a:r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性</a:t>
                </a:r>
                <a:endParaRPr lang="en-US" altLang="zh-CN" sz="16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6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6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𝑎</m:t>
                          </m:r>
                          <m:r>
                            <a:rPr lang="en-US" altLang="zh-CN" sz="16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⋅</m:t>
                          </m:r>
                          <m:r>
                            <a:rPr lang="en-US" altLang="zh-CN" sz="16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16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a:rPr lang="en-US" altLang="zh-CN" sz="16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𝑎</m:t>
                      </m:r>
                      <m:r>
                        <a:rPr lang="en-US" altLang="zh-CN" sz="16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sz="16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6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1"/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叠加性</a:t>
                </a:r>
                <a:endParaRPr lang="en-US" altLang="zh-CN" sz="16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6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6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16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zh-CN" sz="16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16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16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的尺度变换特性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𝑎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𝐹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的卷积特性（时域卷积定理、频域卷积定理）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00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𝜋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00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00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1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Q &amp; A &amp; Q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Q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：这节课讲什么？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傅里叶变换。</a:t>
            </a:r>
            <a:r>
              <a:rPr lang="zh-CN" altLang="en-US" sz="2050" strike="sngStrike" dirty="0" smtClean="0">
                <a:latin typeface="等线" panose="02010600030101010101" pitchFamily="2" charset="-122"/>
                <a:ea typeface="等线" panose="02010600030101010101" pitchFamily="2" charset="-122"/>
              </a:rPr>
              <a:t>三小时学会 </a:t>
            </a:r>
            <a:r>
              <a:rPr lang="en-US" altLang="zh-CN" sz="2050" strike="sngStrike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  <a:r>
              <a:rPr lang="zh-CN" altLang="en-US" sz="2050" strike="sngStrike" dirty="0" smtClean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2050" strike="sngStrike" dirty="0" smtClean="0">
                <a:latin typeface="等线" panose="02010600030101010101" pitchFamily="2" charset="-122"/>
                <a:ea typeface="等线" panose="02010600030101010101" pitchFamily="2" charset="-122"/>
              </a:rPr>
              <a:t>FFT</a:t>
            </a:r>
            <a:r>
              <a:rPr lang="zh-CN" altLang="en-US" sz="2050" strike="sngStrike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2050" strike="sngStrike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Q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：听说第一课堂的课很难？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没事，这节课全是讲故事。</a:t>
            </a:r>
            <a:endParaRPr lang="en-US" altLang="zh-CN" sz="20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Q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：什么我已经会写</a:t>
            </a:r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(bei)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FFT 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了？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那就当听故事吧 </a:t>
            </a:r>
            <a:r>
              <a:rPr lang="en-US" altLang="zh-CN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~</a:t>
            </a:r>
          </a:p>
          <a:p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Q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：我还想学多项式的那套理论！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请出门右转 </a:t>
            </a:r>
            <a:r>
              <a:rPr lang="en-US" altLang="zh-CN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UOJ</a:t>
            </a:r>
            <a:r>
              <a:rPr lang="zh-CN" altLang="en-US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（大雾）</a:t>
            </a:r>
            <a:endParaRPr lang="en-US" altLang="zh-CN" sz="20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Q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：明天要考这个吗？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：</a:t>
            </a:r>
            <a:r>
              <a:rPr lang="zh-CN" altLang="en-US" sz="2050" dirty="0" smtClean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（我是不会告诉你明天没有考试的）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4022" y="6526587"/>
            <a:ext cx="3217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UOJ: Universal Online Judge, http://uoj.ac/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1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在数学上，傅里叶变换能把信号从时域变换到频域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但是在计算机中，我们似乎不可能对这些连续函数进行计算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甚至不能存储连续函数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先考虑问题的第一步：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如果有一个信号，如何在计算机中表示它？</a:t>
            </a:r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8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采样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一个最直接的解决方法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每隔一定的时间，获取这个时刻的信号的值，保存下来</a:t>
            </a:r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连续 → 离散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函数 → 序列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实数 → 浮点数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098" name="Picture 2" descr="https://upload.wikimedia.org/wikipedia/commons/5/50/Signal_Sampl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97" y="2828011"/>
            <a:ext cx="4375430" cy="283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818599" y="6590087"/>
            <a:ext cx="4634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图片来源：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https://en.wikipedia.org/wiki/File:Signal_Sampling.png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3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采样的数学定义：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𝑓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′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𝑛𝑇</m:t>
                              </m:r>
                            </m:e>
                          </m:d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采样间隔：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dirty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𝑇</m:t>
                      </m:r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采样频率：</a:t>
                </a:r>
                <a:endParaRPr lang="en-US" altLang="zh-CN" sz="1850" i="1" dirty="0" smtClean="0"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50" i="1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850" i="1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50" i="1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𝑠</m:t>
                          </m:r>
                        </m:sub>
                      </m:sSub>
                      <m:r>
                        <a:rPr lang="en-US" altLang="zh-CN" sz="1850" i="1" dirty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50" i="1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50" i="1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50" i="1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采样角频率：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𝑠</m:t>
                          </m:r>
                        </m:sub>
                      </m:sSub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96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一个信号在被采样时，肯定会丢失一些信息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那么采样对于傅里叶变换等分析，会有什么影响？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具体描述这个问题：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一个信号在被采样之后，它的傅里叶变换结果（频域）会发生什么变化？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另一个相关的问题：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是否有可能，在一定条件下，从采样后的信号恢复出原信号？</a:t>
            </a:r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655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采样的性质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采样的定义：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𝑓</m:t>
                      </m:r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′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𝑛𝑇</m:t>
                              </m:r>
                            </m:e>
                          </m:d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𝑡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根据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频域卷积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定理，即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IFT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𝜋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IFT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IFT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可以推导出：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即，在时域对信号进行采样，就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相当于在频域对信号进行以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5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b="1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𝝎</m:t>
                        </m:r>
                      </m:e>
                      <m:sub>
                        <m:r>
                          <a:rPr lang="en-US" altLang="zh-CN" sz="1850" b="1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为周期的延拓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0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采样定理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考虑一个（实）信号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它的频谱是关于原点共轭对称的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假设其截止频率为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考虑对它进行采样</a:t>
                </a: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sub>
                    </m:sSub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&gt;</m:t>
                    </m:r>
                    <m:sSub>
                      <m:sSub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，则采样后信号的频谱相比于原来的频谱会发生相互重叠：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混叠</a:t>
                </a: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sub>
                    </m:sSub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≤</m:t>
                    </m:r>
                    <m:sSub>
                      <m:sSub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zh-CN" altLang="en-US" sz="185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则不会发生混叠，且原信号能由采样信号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唯一确定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我们称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sub>
                    </m:sSub>
                    <m:r>
                      <a:rPr lang="en-US" altLang="zh-CN" sz="185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≤</m:t>
                    </m:r>
                    <m:sSub>
                      <m:sSub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为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满足采样定理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我们称</a:t>
                </a:r>
                <a14:m>
                  <m:oMath xmlns:m="http://schemas.openxmlformats.org/officeDocument/2006/math">
                    <m:r>
                      <a:rPr lang="en-US" altLang="zh-CN" sz="185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[</m:t>
                    </m:r>
                    <m:r>
                      <a:rPr lang="en-US" altLang="zh-CN" sz="1850" b="0" i="1" dirty="0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]</m:t>
                    </m:r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的频率区间为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奈奎斯特区间 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(</a:t>
                </a:r>
                <a:r>
                  <a:rPr lang="en-US" altLang="zh-CN" sz="1850" b="1" dirty="0" err="1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Nyquist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Interval)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5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采样定理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我们称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&lt;2</m:t>
                    </m:r>
                    <m:sSub>
                      <m:sSub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的采样为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欠采样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，这会使信号的频谱发生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混叠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另一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个欠采样的例子：高速转动的车轮、电风扇看上去向相反方向转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7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水木道-441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14725" y="2968625"/>
            <a:ext cx="304800" cy="304800"/>
          </a:xfrm>
          <a:prstGeom prst="rect">
            <a:avLst/>
          </a:prstGeom>
        </p:spPr>
      </p:pic>
      <p:pic>
        <p:nvPicPr>
          <p:cNvPr id="6" name="水木道-1102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14725" y="3720611"/>
            <a:ext cx="304800" cy="304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57650" y="294190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采样率：</a:t>
            </a:r>
            <a:r>
              <a:rPr lang="en-US" altLang="zh-CN" dirty="0" smtClean="0"/>
              <a:t>44100 Hz</a:t>
            </a:r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057650" y="3688345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采样率：</a:t>
            </a:r>
            <a:r>
              <a:rPr lang="en-US" altLang="zh-CN" dirty="0" smtClean="0"/>
              <a:t>11025 Hz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481972" y="6590087"/>
            <a:ext cx="5307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音频来源：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https://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music.163.com/song?id=525016797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，经过 </a:t>
            </a:r>
            <a:r>
              <a:rPr lang="en-US" altLang="zh-CN" sz="1000" dirty="0" err="1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Goldwave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软件的处理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8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迷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已知对一个信号的采样满足采样定理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此时这个信号可以由采样后的信号唯一确定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那么如何从采样后的信号恢复原信号呢？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一个最简单的方法：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用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变换到频域，截取</a:t>
                </a:r>
                <a14:m>
                  <m:oMath xmlns:m="http://schemas.openxmlformats.org/officeDocument/2006/math">
                    <m:r>
                      <a:rPr lang="en-US" altLang="zh-CN" sz="1850" i="1" dirty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[−</m:t>
                    </m:r>
                    <m:sSub>
                      <m:sSub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185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185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]</m:t>
                    </m:r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这个频率区间，然后用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IFT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变换回时域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4886325"/>
            <a:ext cx="10287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7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离散时间傅里叶变换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DTFT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对一个采样后的信号进行傅里叶变换：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𝐹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𝑛𝑇</m:t>
                                  </m:r>
                                </m:e>
                              </m:d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𝑡</m:t>
                                  </m:r>
                                  <m: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𝑛𝑇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𝑗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𝑡</m:t>
                          </m:r>
                        </m:sup>
                      </m:sSup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𝑑𝑡</m:t>
                      </m:r>
                    </m:oMath>
                  </m:oMathPara>
                </a14:m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𝑛𝑇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𝑗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𝑛𝑇</m:t>
                              </m:r>
                            </m:sup>
                          </m:sSup>
                        </m:e>
                      </m:nary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                  </m:t>
                      </m:r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我们称上述变换为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离散时间傅里叶变换 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(Discrete Time Fourier Transform)</a:t>
                </a: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注意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DTFT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的结果是以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为周期重复的</a:t>
                </a: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00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离散时间傅里叶变换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DTFT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考虑到采样后的信号本质上是个序列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可以将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DTFT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的输入信号当做序列处理，也就是将采样频率看作“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1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”（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频率归一化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）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即：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𝑗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我们能得到这些概念：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T</a:t>
                </a:r>
                <a:r>
                  <a:rPr lang="en-US" altLang="zh-CN" sz="185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秒：物理时间、物理频率（模拟频率）、模拟信号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“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1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”：数字时间、数字频率、数字信号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注意：该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DTFT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的结果以 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2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𝜋</m:t>
                    </m:r>
                  </m:oMath>
                </a14:m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为周期重复</a:t>
                </a: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 r="-1436" b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63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傅里叶变换与信号处理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信号与信号处理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傅里叶变换的实际应用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傅里叶变换与音频信号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傅里叶变换与图像信号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傅里叶变换和信息竞赛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快速傅里叶变换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FFT</a:t>
            </a: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多项式乘法问题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07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逆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离散时间傅里叶变换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IDTFT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由于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IFT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是存在的，所以根据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IFT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和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DTFT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的定义，能得到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IDTFT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𝑛𝑇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𝑗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𝑛𝑇</m:t>
                              </m:r>
                            </m:sup>
                          </m:s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𝑑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2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𝜋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𝑗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𝑑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从另一个角度说，通过类比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FS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的逆变换，也可以推出上述公式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58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我们现在有了数字信号，很棒棒</a:t>
            </a:r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但是还有两个遗留问题：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1. DTFT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的输入是无限长的信号（序列），在计算机中存不下？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2. DTFT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的频谱的定义域仍然是实数，在计算机中无法计算或存储？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第一个问题：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很简单，直接把输入序列截断，只保留长度为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L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的一部分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第二个问题：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很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麻烦，但是可以考虑，在频谱的一个奈奎斯特区间中，只求出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N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个点的值！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67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5 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续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第一个问题：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将序列截断，相当于对整个序列乘上一个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窗函数 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(Window Function)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，即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𝑤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5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5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50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sz="1850" b="0" i="0" dirty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185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850" i="0" dirty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185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50" i="0" dirty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1850" i="1" dirty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50" i="0" dirty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50" b="0" i="0" dirty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50" b="0" i="0" dirty="0" smtClean="0">
                                    <a:latin typeface="Cambria Math" panose="02040503050406030204" pitchFamily="18" charset="0"/>
                                  </a:rPr>
                                  <m:t>others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850" b="0" i="0" dirty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185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5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𝑤</m:t>
                    </m:r>
                    <m:d>
                      <m:d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FT </a:t>
                </a:r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结果类似于 </a:t>
                </a: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Sa </a:t>
                </a:r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函数（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）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那么根据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频域卷积定理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，该序列频谱会和 </a:t>
                </a:r>
                <a14:m>
                  <m:oMath xmlns:m="http://schemas.openxmlformats.org/officeDocument/2006/math">
                    <m:r>
                      <a:rPr lang="en-US" altLang="zh-CN" sz="185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𝑤</m:t>
                    </m:r>
                    <m:d>
                      <m:d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结果做卷积，发生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频率泄露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6902" y="3811961"/>
            <a:ext cx="3638008" cy="26756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97051" y="6590087"/>
            <a:ext cx="2877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图片来源：清华大学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《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信号处理原理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》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课程课件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6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5 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续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第二个问题：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在频域只求出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N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个等间隔的点的值，会丢失一些频谱信息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★ 事实上，根据采样的性质，这相当于在时域上以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N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为周期将信号重复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这说明当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N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不小于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L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的时候，求出的频谱的点值是正确的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不论如何，我们得到了一个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L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点信号到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N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点频域的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离散变换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593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离散傅里叶变换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这个离散变换就叫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离散傅里叶变换 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(Discrete Fourier Transform)</a:t>
                </a:r>
              </a:p>
              <a:p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𝐿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, 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𝑘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=0, 1, ⋯, 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𝑁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−1</m:t>
                      </m:r>
                    </m:oMath>
                  </m:oMathPara>
                </a14:m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其中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𝑛𝑘</m:t>
                          </m:r>
                        </m:sup>
                      </m:sSubSup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𝑗𝑛𝑘</m:t>
                          </m:r>
                          <m:f>
                            <m:f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90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能将一个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L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点的序列变换成一个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N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点的序列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那么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N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L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应该是什么样的关系呢？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猜想： 出于对称性，我们选择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N = L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6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离散傅里叶变换中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N 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L 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的关系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𝐿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, </m:t>
                      </m:r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𝑘</m:t>
                      </m:r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=0, 1, ⋯, </m:t>
                      </m:r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𝑁</m:t>
                      </m:r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−1</m:t>
                      </m:r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考虑 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N &gt; L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我们将序列末尾补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N – L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个</a:t>
                </a: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0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，这不会影响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的结果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考虑 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N &lt; L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这相当于先将原序列下标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mod N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叠加后，再进行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</a:t>
                </a:r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（即，时域混叠）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结论：为了方便，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N = L</a:t>
                </a: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38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既然有了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，那么是否存在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IDFT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？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如果存在，那么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IDFT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是什么样的？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大胆猜想，</a:t>
                </a:r>
                <a:r>
                  <a:rPr lang="zh-CN" altLang="en-US" sz="1850" b="1" strike="sngStrike" dirty="0" smtClean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无需证明 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小心求证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b="1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猜想 </a:t>
                </a:r>
                <a:r>
                  <a:rPr lang="en-US" altLang="zh-CN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IDFT 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的公式为：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, 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𝑛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=0,1,⋯,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𝑁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−1</m:t>
                      </m:r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26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7 (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续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小心求证：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考虑到</a:t>
                </a: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是线性变换，即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𝐴𝑥</m:t>
                      </m:r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𝑖𝑗</m:t>
                          </m:r>
                        </m:sub>
                      </m:sSub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𝑖𝑗</m:t>
                          </m:r>
                        </m:sup>
                      </m:sSubSup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我们能够证明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𝐵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𝐴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𝐼</m:t>
                      </m:r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其中</a:t>
                </a:r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𝑖𝑗</m:t>
                          </m:r>
                        </m:sub>
                      </m:sSub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𝑖𝑗</m:t>
                          </m:r>
                        </m:sup>
                      </m:sSubSup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这说明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IDFT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是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的逆运算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, 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𝑛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=0,1,⋯,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𝑁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−1</m:t>
                      </m:r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91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逆离散傅里叶变换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IDFT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, </m:t>
                      </m:r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𝑛</m:t>
                      </m:r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=0,1,⋯,</m:t>
                      </m:r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𝑁</m:t>
                      </m:r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−1</m:t>
                      </m:r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只是把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𝑁</m:t>
                        </m:r>
                      </m:sub>
                      <m:sup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𝑛𝑘</m:t>
                        </m:r>
                      </m:sup>
                    </m:sSubSup>
                  </m:oMath>
                </a14:m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换成了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𝑁</m:t>
                        </m:r>
                      </m:sub>
                      <m:sup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</m:t>
                        </m:r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𝑛𝑘</m:t>
                        </m:r>
                      </m:sup>
                    </m:sSubSup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并且把结果除以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𝑁</m:t>
                    </m:r>
                  </m:oMath>
                </a14:m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08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为什么要花三个小时学傅里叶变换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从物理和实际生活的角度去理解傅里叶变换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（而不只是通过数学推导和写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(bei)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代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(mu)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码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(ban)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从不了解到了解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从“知其然”到“知其所以然”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834" y="2881577"/>
            <a:ext cx="5238863" cy="37071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94448" y="6590087"/>
            <a:ext cx="3082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该代码来自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http://uoj.ac/submission/120678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58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离散傅里叶变换的一些性质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奇偶虚实性</a:t>
            </a:r>
            <a:r>
              <a:rPr lang="zh-CN" altLang="en-US" sz="1850" b="1" strike="sngStrike" dirty="0" smtClean="0">
                <a:latin typeface="等线" panose="02010600030101010101" pitchFamily="2" charset="-122"/>
                <a:ea typeface="等线" panose="02010600030101010101" pitchFamily="2" charset="-122"/>
              </a:rPr>
              <a:t>（请在</a:t>
            </a:r>
            <a:r>
              <a:rPr lang="en-US" altLang="zh-CN" sz="1850" b="1" strike="sngStrike" dirty="0" smtClean="0">
                <a:latin typeface="等线" panose="02010600030101010101" pitchFamily="2" charset="-122"/>
                <a:ea typeface="等线" panose="02010600030101010101" pitchFamily="2" charset="-122"/>
              </a:rPr>
              <a:t> 30s </a:t>
            </a:r>
            <a:r>
              <a:rPr lang="zh-CN" altLang="en-US" sz="1850" b="1" strike="sngStrike" dirty="0" smtClean="0">
                <a:latin typeface="等线" panose="02010600030101010101" pitchFamily="2" charset="-122"/>
                <a:ea typeface="等线" panose="02010600030101010101" pitchFamily="2" charset="-122"/>
              </a:rPr>
              <a:t>内读完这段话）</a:t>
            </a:r>
            <a:endParaRPr lang="en-US" altLang="zh-CN" sz="1850" b="1" strike="sngStrike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奇</a:t>
            </a:r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对称和偶对称序列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奇函数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DFT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是奇函数</a:t>
            </a:r>
            <a:endParaRPr lang="en-US" altLang="zh-CN" sz="16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偶函数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DFT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是偶函数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实序列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实偶函数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DFT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实偶函数；实奇函数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DFT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虚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奇函数</a:t>
            </a:r>
            <a:endParaRPr lang="en-US" altLang="zh-CN" sz="16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实函数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DFT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，实部是偶函数，虚部是奇函数；模是偶函数，相位是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奇函数</a:t>
            </a:r>
            <a:endParaRPr lang="en-US" altLang="zh-CN" sz="16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虚序列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虚偶函数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DFT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虚偶函数；虚奇函数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DFT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实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奇函数</a:t>
            </a:r>
            <a:endParaRPr lang="en-US" altLang="zh-CN" sz="16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虚函数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DFT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，实部是奇函数，虚部是偶函数；模是偶函数，而相位是奇函数</a:t>
            </a:r>
            <a:endParaRPr lang="en-US" altLang="zh-CN" sz="16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4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离散傅里叶变换的一些性质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频移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𝑙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𝑘</m:t>
                                  </m:r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𝑛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𝑛𝑙</m:t>
                                  </m:r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时移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DFT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𝑚𝑘</m:t>
                          </m:r>
                        </m:sup>
                      </m:sSubSup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时域卷积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850" b="0" i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DFT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∗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85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DFT</m:t>
                          </m:r>
                        </m:e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85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DFT</m:t>
                          </m:r>
                        </m:e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频域卷积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850" b="0" i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185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DFT</m:t>
                          </m:r>
                        </m:e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∗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𝑌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den>
                      </m:f>
                      <m:sSub>
                        <m:sSub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850" b="0" i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185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DFT</m:t>
                          </m:r>
                        </m:e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850" b="0" i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sz="185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DFT</m:t>
                          </m:r>
                        </m:e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𝑌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13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FS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FT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DTFT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的比较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傅里叶级数 </a:t>
            </a:r>
            <a:r>
              <a:rPr lang="en-US" altLang="zh-CN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FS</a:t>
            </a:r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185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周期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信号、离散频率、频率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分量的值</a:t>
            </a:r>
            <a:endParaRPr lang="en-US" altLang="zh-CN" sz="16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傅里叶变换 </a:t>
            </a:r>
            <a:r>
              <a:rPr lang="en-US" altLang="zh-CN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FT</a:t>
            </a:r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185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非周期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信号、连续频率、频率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分量的</a:t>
            </a:r>
            <a:r>
              <a:rPr lang="zh-CN" altLang="en-US" sz="1650" b="1" dirty="0">
                <a:latin typeface="等线" panose="02010600030101010101" pitchFamily="2" charset="-122"/>
                <a:ea typeface="等线" panose="02010600030101010101" pitchFamily="2" charset="-122"/>
              </a:rPr>
              <a:t>密度</a:t>
            </a:r>
            <a:endParaRPr lang="en-US" altLang="zh-CN" sz="165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离散时间傅里叶变换 </a:t>
            </a:r>
            <a:r>
              <a:rPr lang="en-US" altLang="zh-CN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DTFT</a:t>
            </a:r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185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非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周期采样信号、连续频率、频率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分量的</a:t>
            </a:r>
            <a:r>
              <a:rPr lang="zh-CN" altLang="en-US" sz="1650" b="1" dirty="0">
                <a:latin typeface="等线" panose="02010600030101010101" pitchFamily="2" charset="-122"/>
                <a:ea typeface="等线" panose="02010600030101010101" pitchFamily="2" charset="-122"/>
              </a:rPr>
              <a:t>密度</a:t>
            </a:r>
            <a:endParaRPr lang="en-US" altLang="zh-CN" sz="165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离散傅里叶变换 </a:t>
            </a:r>
            <a:r>
              <a:rPr lang="en-US" altLang="zh-CN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  <a:r>
              <a:rPr lang="zh-CN" altLang="en-US" sz="1850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185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有限长度非周期采样信号、离散频率、对应 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DTFT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频谱频率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分量的</a:t>
            </a:r>
            <a:r>
              <a:rPr lang="zh-CN" altLang="en-US" sz="1650" b="1" dirty="0">
                <a:latin typeface="等线" panose="02010600030101010101" pitchFamily="2" charset="-122"/>
                <a:ea typeface="等线" panose="02010600030101010101" pitchFamily="2" charset="-122"/>
              </a:rPr>
              <a:t>密度</a:t>
            </a:r>
            <a:endParaRPr lang="en-US" altLang="zh-CN" sz="165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54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第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一部分：傅里叶变换与信号处理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信号与信号处理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信号的概念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信号的描述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信号的基本运算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一些特殊的信号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傅里叶级数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FS</a:t>
            </a: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FT</a:t>
            </a: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信号与采样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离散时间傅里叶变换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DTFT</a:t>
            </a: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离散傅里叶变换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532854" y="2159172"/>
            <a:ext cx="5080877" cy="3097226"/>
            <a:chOff x="5532854" y="2159172"/>
            <a:chExt cx="5825839" cy="3551344"/>
          </a:xfrm>
        </p:grpSpPr>
        <p:sp>
          <p:nvSpPr>
            <p:cNvPr id="23" name="矩形 22"/>
            <p:cNvSpPr/>
            <p:nvPr/>
          </p:nvSpPr>
          <p:spPr>
            <a:xfrm>
              <a:off x="5546804" y="3771287"/>
              <a:ext cx="1716426" cy="854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50" dirty="0"/>
                <a:t> </a:t>
              </a:r>
              <a:r>
                <a:rPr lang="zh-CN" altLang="en-US" sz="1550" dirty="0"/>
                <a:t>傅里叶级数 </a:t>
              </a:r>
              <a:r>
                <a:rPr lang="en-US" altLang="zh-CN" sz="1550" dirty="0"/>
                <a:t>FS</a:t>
              </a:r>
              <a:endParaRPr lang="en-US" sz="155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5532854" y="2159172"/>
              <a:ext cx="1716426" cy="854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50" dirty="0"/>
                <a:t> </a:t>
              </a:r>
              <a:r>
                <a:rPr lang="zh-CN" altLang="en-US" sz="1550" dirty="0"/>
                <a:t>傅里叶变换 </a:t>
              </a:r>
              <a:r>
                <a:rPr lang="en-US" altLang="zh-CN" sz="1550" dirty="0"/>
                <a:t>FT</a:t>
              </a:r>
              <a:endParaRPr lang="en-US" sz="155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473867" y="2159172"/>
              <a:ext cx="2884826" cy="854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50" dirty="0"/>
                <a:t> </a:t>
              </a:r>
              <a:r>
                <a:rPr lang="zh-CN" altLang="en-US" sz="1550" dirty="0"/>
                <a:t>离散时间傅里叶变换 </a:t>
              </a:r>
              <a:r>
                <a:rPr lang="en-US" altLang="zh-CN" sz="1550" dirty="0"/>
                <a:t>DTFT</a:t>
              </a:r>
              <a:endParaRPr lang="en-US" sz="155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743742" y="3799327"/>
              <a:ext cx="2345076" cy="854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50" dirty="0"/>
                <a:t> </a:t>
              </a:r>
              <a:r>
                <a:rPr lang="zh-CN" altLang="en-US" sz="1550" dirty="0"/>
                <a:t>离散傅里叶变换 </a:t>
              </a:r>
              <a:r>
                <a:rPr lang="en-US" altLang="zh-CN" sz="1550" dirty="0"/>
                <a:t>DFT</a:t>
              </a:r>
              <a:endParaRPr lang="en-US" sz="155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7537954" y="5128956"/>
              <a:ext cx="1049676" cy="5815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550" dirty="0"/>
                <a:t>信号</a:t>
              </a:r>
              <a:endParaRPr lang="en-US" sz="1550" dirty="0"/>
            </a:p>
          </p:txBody>
        </p:sp>
        <p:cxnSp>
          <p:nvCxnSpPr>
            <p:cNvPr id="28" name="直接箭头连接符 27"/>
            <p:cNvCxnSpPr>
              <a:stCxn id="27" idx="0"/>
              <a:endCxn id="23" idx="2"/>
            </p:cNvCxnSpPr>
            <p:nvPr/>
          </p:nvCxnSpPr>
          <p:spPr>
            <a:xfrm flipH="1" flipV="1">
              <a:off x="6405017" y="4625897"/>
              <a:ext cx="1657775" cy="5030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3" idx="0"/>
            </p:cNvCxnSpPr>
            <p:nvPr/>
          </p:nvCxnSpPr>
          <p:spPr>
            <a:xfrm flipV="1">
              <a:off x="6405017" y="3036543"/>
              <a:ext cx="0" cy="7347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7319131" y="2188159"/>
              <a:ext cx="1214775" cy="38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50" dirty="0"/>
                <a:t>时域采样</a:t>
              </a:r>
              <a:endParaRPr lang="en-US" sz="1550" dirty="0"/>
            </a:p>
          </p:txBody>
        </p:sp>
        <p:cxnSp>
          <p:nvCxnSpPr>
            <p:cNvPr id="31" name="直接箭头连接符 30"/>
            <p:cNvCxnSpPr>
              <a:stCxn id="24" idx="3"/>
            </p:cNvCxnSpPr>
            <p:nvPr/>
          </p:nvCxnSpPr>
          <p:spPr>
            <a:xfrm>
              <a:off x="7249281" y="2586477"/>
              <a:ext cx="12245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6405018" y="3219248"/>
              <a:ext cx="1214775" cy="379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50" dirty="0"/>
                <a:t>周期 → ∞</a:t>
              </a:r>
              <a:endParaRPr lang="en-US" sz="1550" dirty="0"/>
            </a:p>
          </p:txBody>
        </p:sp>
        <p:cxnSp>
          <p:nvCxnSpPr>
            <p:cNvPr id="33" name="直接箭头连接符 32"/>
            <p:cNvCxnSpPr>
              <a:stCxn id="25" idx="2"/>
              <a:endCxn id="26" idx="0"/>
            </p:cNvCxnSpPr>
            <p:nvPr/>
          </p:nvCxnSpPr>
          <p:spPr>
            <a:xfrm>
              <a:off x="9916280" y="3013783"/>
              <a:ext cx="0" cy="7855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9916280" y="3218425"/>
              <a:ext cx="1214775" cy="379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50" dirty="0"/>
                <a:t>频域采样</a:t>
              </a:r>
              <a:endParaRPr lang="en-US" sz="1550" dirty="0"/>
            </a:p>
          </p:txBody>
        </p:sp>
      </p:grpSp>
    </p:spTree>
    <p:extLst>
      <p:ext uri="{BB962C8B-B14F-4D97-AF65-F5344CB8AC3E}">
        <p14:creationId xmlns:p14="http://schemas.microsoft.com/office/powerpoint/2010/main" val="70901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Have a break ~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“三小时学会 </a:t>
            </a:r>
            <a:r>
              <a:rPr lang="en-US" altLang="zh-CN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  <a:r>
              <a:rPr lang="zh-CN" altLang="en-US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FFT</a:t>
            </a:r>
            <a:r>
              <a:rPr lang="zh-CN" altLang="en-US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”</a:t>
            </a:r>
            <a:endParaRPr lang="en-US" altLang="zh-CN" sz="20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现在已经过去一半啦</a:t>
            </a:r>
            <a:r>
              <a:rPr lang="en-US" altLang="zh-CN" sz="20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课件在这里   ↘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92" y="3343320"/>
            <a:ext cx="2385502" cy="23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第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二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部分：傅里叶变换的实际应用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傅里叶变换与音频信号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电话按键音识别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短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时傅里叶变换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时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频谱（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Spectrogram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频分复用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傅里叶变换与图像信号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二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维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图像压缩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图像水印</a:t>
            </a:r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1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傅里叶变换与音频信号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59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电话按键音识别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电话按键音是由两个频率的正弦波叠加而成的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具体如下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8766" y="2231787"/>
            <a:ext cx="4414279" cy="41909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97051" y="6590087"/>
            <a:ext cx="2877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图片来源：清华大学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《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信号处理原理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》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课程课件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7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电话按键音识别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一个最简单的做法：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截取一段按键音频信号，对其进行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</a:t>
                </a: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然后在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频谱的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8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个频率分量中，前</a:t>
                </a: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4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个和后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4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个分别找到最大值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如果最大值比其他值都明显要大，那么视为识别成功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一个更方便的算法：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由于只需要知道</a:t>
                </a: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8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个频率分量的值，于是直接对它们进行计算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𝜔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𝐿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𝑗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𝜔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, 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𝜔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</m:t>
                      </m:r>
                      <m:r>
                        <a:rPr lang="zh-CN" altLang="en-US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为</m:t>
                      </m:r>
                      <m:r>
                        <m:rPr>
                          <m:nor/>
                        </m:rPr>
                        <a:rPr lang="zh-CN" altLang="en-US" sz="18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m:t>数字频率</m:t>
                      </m:r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一些测试样例：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9"/>
                <a:stretch>
                  <a:fillRect l="-547" t="-817" b="-1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1216311219611#9632##9696314159265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20682" y="5796144"/>
            <a:ext cx="304800" cy="304800"/>
          </a:xfrm>
          <a:prstGeom prst="rect">
            <a:avLst/>
          </a:prstGeom>
        </p:spPr>
      </p:pic>
      <p:pic>
        <p:nvPicPr>
          <p:cNvPr id="5" name="11216311219611#9632##9696314159265318671458##87496148641624197248538271973527119325271477285293785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04639" y="5796144"/>
            <a:ext cx="304800" cy="304800"/>
          </a:xfrm>
          <a:prstGeom prst="rect">
            <a:avLst/>
          </a:prstGeom>
        </p:spPr>
      </p:pic>
      <p:pic>
        <p:nvPicPr>
          <p:cNvPr id="6" name="11216311219611963296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88596" y="5796144"/>
            <a:ext cx="304800" cy="304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38252" y="6590087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音频来源：作者自行制作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9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短时傅里叶变换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STFT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对一个很长的信号进行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，能得到分辨率很高的频谱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但是不能知道每个频率分量是何时出现的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如下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图中的信号，含有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6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个频率分量，但是出现的时间不同</a:t>
            </a:r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8735"/>
          <a:stretch/>
        </p:blipFill>
        <p:spPr>
          <a:xfrm>
            <a:off x="3274263" y="3630033"/>
            <a:ext cx="5486400" cy="13865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97051" y="6590087"/>
            <a:ext cx="2877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图片来源：清华大学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《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信号处理原理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》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课程课件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4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第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一部分：傅里叶变换与信号处理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信号与信号处理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信号的概念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信号的描述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信号的基本运算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一些特殊的信号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傅里叶级数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FS</a:t>
            </a: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FT</a:t>
            </a: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信号与采样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离散时间傅里叶变换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DTFT</a:t>
            </a: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离散傅里叶变换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81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短时傅里叶变换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STFT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为了得到该信号不同时间的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结果，我们可以将其分段，再进行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为了进行分段，我们将原信号乘上某个只有在一个区间中取值不为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0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的函数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这个函数被称作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窗函数 </a:t>
            </a:r>
            <a:r>
              <a:rPr lang="en-US" altLang="zh-CN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(Window Function)</a:t>
            </a:r>
          </a:p>
          <a:p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如矩形窗函数、高斯窗函数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这种变换叫做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短时傅里叶变换</a:t>
            </a:r>
            <a:r>
              <a:rPr lang="en-US" altLang="zh-CN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 (Short Time Fourier Transform)</a:t>
            </a: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8735"/>
          <a:stretch/>
        </p:blipFill>
        <p:spPr>
          <a:xfrm>
            <a:off x="3392706" y="1905000"/>
            <a:ext cx="5486400" cy="13865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97051" y="6590087"/>
            <a:ext cx="2877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图片来源：清华大学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《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信号处理原理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》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课程课件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时频谱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Spectrogram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短时傅里叶变换的结果可以用二维图像来表示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横轴为时间，纵轴为频率，不同颜色表示不同强度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420269" y="2620499"/>
            <a:ext cx="5431280" cy="33932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27886" y="6590087"/>
            <a:ext cx="2416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图片来源：作者使用 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MATLAB 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软件制作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75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频分复用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Frequency-Division Multiplexing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现在有一个要求：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在一条音频线路上同时传输多个音频信号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那么我们可以，将这些音频信号变换到频域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然后平移到合适的位置，再叠加，再变换回时域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比如在采样率为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44.1kHz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的线路上，可以同时传输三个采样率为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14kHz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5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傅里叶变换与图像信号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69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二维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图像信号是二维的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我们将其看成一个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N × M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的矩阵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二维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𝐹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, 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𝑙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𝑚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𝑀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𝑚</m:t>
                                  </m:r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, </m:t>
                                  </m:r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𝑛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𝑗</m:t>
                                  </m:r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altLang="zh-CN" sz="1850" b="0" i="1" smtClean="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1850" b="0" i="1" smtClean="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850" b="0" i="1" smtClean="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</a:rPr>
                                            <m:t>𝑚𝑘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850" b="0" i="1" smtClean="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altLang="zh-CN" sz="1850" b="0" i="1" smtClean="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1850" b="0" i="1" smtClean="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850" b="0" i="1" smtClean="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</a:rPr>
                                            <m:t>𝑛𝑙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850" b="0" i="1" smtClean="0"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二维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的性质：频谱每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N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行每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M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列重复</a:t>
                </a: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7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图像压缩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一种简单的方法：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为了压缩图片，我们可以将图片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然后删掉频谱中的高频部分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或者删掉频谱中绝对值较小的分量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然后以合适的方式将频谱编码即可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90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图像压缩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—— JPEG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先进行颜色变换：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RGB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→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YUV</a:t>
            </a: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对每个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8 × 8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大小的块进行离散余弦变换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(Discrete Cosine Transform)</a:t>
            </a: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每个块除以一个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Quantization Matrix</a:t>
            </a: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再进行游程编码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(Run-Length Encoding)</a:t>
            </a: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DCT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是一种利用实函数频谱共轭对称的性质进行的变换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25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图像水印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给图片加一个不容易被去掉的水印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直接贴在图片上：很容易被抹掉</a:t>
            </a:r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一种合理的方法：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，在频谱上添加高频水印，再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IDFT</a:t>
            </a: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“阿里巴巴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公司根据截图查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泄露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信息的具体员工的技术是什么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？”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850" dirty="0">
                <a:latin typeface="等线" panose="02010600030101010101" pitchFamily="2" charset="-122"/>
                <a:ea typeface="等线" panose="02010600030101010101" pitchFamily="2" charset="-122"/>
                <a:hlinkClick r:id="rId3"/>
              </a:rPr>
              <a:t>https://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  <a:hlinkClick r:id="rId3"/>
              </a:rPr>
              <a:t>www.zhihu.com/question/</a:t>
            </a:r>
            <a:b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  <a:hlinkClick r:id="rId3"/>
              </a:rPr>
            </a:b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  <a:hlinkClick r:id="rId3"/>
              </a:rPr>
              <a:t>50735753/answer/122593277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669" y="3364702"/>
            <a:ext cx="2407799" cy="24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9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第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二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部分：傅里叶变换的实际应用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傅里叶变换与音频信号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电话按键音识别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短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时傅里叶变换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时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频谱（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Spectrogram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频分复用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傅里叶变换与图像信号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二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维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和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DCT</a:t>
            </a: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图像压缩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图像水印</a:t>
            </a:r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92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第三部分：傅里叶变换和信息竞赛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快速傅里叶变换 </a:t>
            </a:r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FFT</a:t>
            </a:r>
          </a:p>
          <a:p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多项式乘法问题及其优化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快速数论变换 </a:t>
            </a:r>
            <a:r>
              <a:rPr lang="en-US" altLang="zh-CN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NTT</a:t>
            </a: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961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信号与信号处理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1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N+1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根据定义直接计算离散傅里叶变换很慢，是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𝑂</m:t>
                    </m:r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怎么优化？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一个提示：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sup>
                      </m:sSubSup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=−</m:t>
                      </m:r>
                      <m:sSubSup>
                        <m:sSub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+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/2</m:t>
                          </m:r>
                        </m:sup>
                      </m:sSubSup>
                    </m:oMath>
                  </m:oMathPara>
                </a14:m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sup>
                      </m:sSubSup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/2</m:t>
                          </m:r>
                        </m:sub>
                        <m:sup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/2</m:t>
                          </m:r>
                        </m:sup>
                      </m:sSubSup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16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N+1 (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续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43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利用对称性：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850" b="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even</m:t>
                          </m:r>
                          <m:r>
                            <m:rPr>
                              <m:nor/>
                            </m:rPr>
                            <a:rPr lang="en-US" altLang="zh-CN" sz="1850" b="0" i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 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85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odd</m:t>
                          </m:r>
                          <m:r>
                            <m:rPr>
                              <m:nor/>
                            </m:rPr>
                            <a:rPr lang="en-US" altLang="zh-CN" sz="185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 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/>
                </a:r>
                <a:b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/>
                </a:r>
                <a:b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𝑟</m:t>
                          </m:r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𝑟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+1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𝑟</m:t>
                                  </m:r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/>
                </a:r>
                <a:b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𝑟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sup>
                      </m:sSubSup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𝑟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+1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于是一个长度为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N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变成两个长度为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N/2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子问题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根据主定理，时间复杂度为 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𝑂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50" b="0" i="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432" y="1670537"/>
                <a:ext cx="8915400" cy="4475285"/>
              </a:xfrm>
              <a:blipFill>
                <a:blip r:embed="rId3"/>
                <a:stretch>
                  <a:fillRect l="-547" t="-817" b="-4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8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快速傅里叶变换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Fast Fourier Transform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利用对称性：</a:t>
                </a: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even</m:t>
                          </m:r>
                          <m:r>
                            <m:rPr>
                              <m:nor/>
                            </m:rPr>
                            <a:rPr lang="en-US" altLang="zh-CN" sz="185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 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odd</m:t>
                          </m:r>
                          <m:r>
                            <m:rPr>
                              <m:nor/>
                            </m:rPr>
                            <a:rPr lang="en-US" altLang="zh-CN" sz="185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 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/>
                </a:r>
                <a:b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/>
                </a:r>
                <a:b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𝑟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𝑟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+1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𝑟</m:t>
                                  </m:r>
                                  <m:r>
                                    <a:rPr lang="en-US" altLang="zh-CN" sz="1850" i="1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/>
                </a:r>
                <a:b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𝑟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sup>
                      </m:sSubSup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𝑟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2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+1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𝑟𝑘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于是一个长度为 </a:t>
                </a: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 </a:t>
                </a:r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变成两个长度为 </a:t>
                </a: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N/2 </a:t>
                </a:r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 </a:t>
                </a: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子问题</a:t>
                </a: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根据主定理，时间复杂度为 </a:t>
                </a:r>
                <a14:m>
                  <m:oMath xmlns:m="http://schemas.openxmlformats.org/officeDocument/2006/math">
                    <m:r>
                      <a:rPr lang="en-US" altLang="zh-CN" sz="1850" i="1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𝑂</m:t>
                    </m:r>
                    <m:d>
                      <m:d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sz="18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5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85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 b="-4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58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快速傅里叶变换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Fast Fourier Transform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可以用递归的方式实现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FFT</a:t>
                </a: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也可以仔细研究交换和乘以单位根的顺序，实现非递归的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FFT</a:t>
                </a:r>
              </a:p>
              <a:p>
                <a:pPr lvl="1"/>
                <a:r>
                  <a:rPr lang="zh-CN" altLang="en-US" sz="16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请自行查阅资料</a:t>
                </a:r>
                <a:endParaRPr lang="en-US" altLang="zh-CN" sz="16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关于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IDFT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的实现：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只需将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𝑁</m:t>
                        </m:r>
                      </m:sub>
                      <m:sup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换成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𝑁</m:t>
                        </m:r>
                      </m:sub>
                      <m:sup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</m:t>
                        </m:r>
                        <m:r>
                          <a:rPr lang="en-US" altLang="zh-CN" sz="1850" i="1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，并将最终结果除以 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𝑁</m:t>
                    </m:r>
                  </m:oMath>
                </a14:m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11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多项式乘法问题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题目描述：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给你两个多项式，请输出乘起来后的多项式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6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输入格式：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第一行两个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整数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n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m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分别表示两个多项式的次数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6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第二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行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n+1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个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整数，表示第一个多项式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0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n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次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项系数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6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第三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行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m+1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个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整数，表示第二个多项式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0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m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次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项系数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6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输出格式：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一行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n+m+1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个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整数，表示乘起来后的多项式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0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dirty="0" err="1" smtClean="0">
                <a:latin typeface="等线" panose="02010600030101010101" pitchFamily="2" charset="-122"/>
                <a:ea typeface="等线" panose="02010600030101010101" pitchFamily="2" charset="-122"/>
              </a:rPr>
              <a:t>n+m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次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项系数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6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限制与约定：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0 &lt; </a:t>
            </a:r>
            <a:r>
              <a:rPr lang="en-US" altLang="zh-CN" sz="165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, m &lt;= 10</a:t>
            </a:r>
            <a:r>
              <a:rPr lang="en-US" altLang="zh-CN" sz="1650" baseline="30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保证输入中的系数大于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等于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0 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且</a:t>
            </a:r>
            <a:r>
              <a:rPr lang="zh-CN" altLang="en-US" sz="1650" dirty="0">
                <a:latin typeface="等线" panose="02010600030101010101" pitchFamily="2" charset="-122"/>
                <a:ea typeface="等线" panose="02010600030101010101" pitchFamily="2" charset="-122"/>
              </a:rPr>
              <a:t>小于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等于</a:t>
            </a:r>
            <a:r>
              <a:rPr lang="en-US" altLang="zh-CN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9</a:t>
            </a:r>
            <a:r>
              <a:rPr lang="zh-CN" altLang="en-US" sz="165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16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826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多项式乘法问题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暴力算法：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𝑂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𝑛𝑚</m:t>
                        </m:r>
                      </m:e>
                    </m:d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比较好的算法：</a:t>
                </a:r>
                <a:endParaRPr lang="en-US" altLang="zh-CN" sz="1850" b="1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将输入的两个序列分别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</a:t>
                </a: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然后利用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</a:t>
                </a:r>
                <a:r>
                  <a:rPr lang="zh-CN" altLang="en-US" sz="1850" b="1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卷积定理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，在频域上做点积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再进行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IDFT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，即可得到原序列的卷积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注意</a:t>
                </a:r>
                <a:r>
                  <a:rPr lang="en-US" altLang="zh-CN" sz="185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DFT 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的点数要不少于 </a:t>
                </a:r>
                <a:r>
                  <a:rPr lang="en-US" altLang="zh-CN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n+m+1</a:t>
                </a:r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，才能保证答案正确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𝑂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+</m:t>
                            </m:r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𝑚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50" b="0" i="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85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5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𝑛</m:t>
                                </m:r>
                                <m:r>
                                  <a:rPr lang="en-US" altLang="zh-CN" sz="185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+</m:t>
                                </m:r>
                                <m:r>
                                  <a:rPr lang="en-US" altLang="zh-CN" sz="1850" b="0" i="1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</a:rPr>
                                  <m:t>𝑚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876593" y="6590087"/>
            <a:ext cx="2518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题目来源：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http://uoj.ac/problem/34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2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N+2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en-US" altLang="zh-CN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Q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我实现了迭代版的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FFT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，怎么还不能在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UOJ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上这题排第一呀！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需要加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IO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优化！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Q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加了读入优化还是不能第一，而且比别人慢一倍！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850" b="1" strike="sngStrike" dirty="0" smtClean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1850" b="1" strike="sngStrike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1850" strike="sngStrike" dirty="0" smtClean="0">
                <a:latin typeface="等线" panose="02010600030101010101" pitchFamily="2" charset="-122"/>
                <a:ea typeface="等线" panose="02010600030101010101" pitchFamily="2" charset="-122"/>
              </a:rPr>
              <a:t>找松松松帮你优化</a:t>
            </a:r>
            <a:endParaRPr lang="en-US" altLang="zh-CN" sz="1850" strike="sngStrike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利用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的性质进一步优化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</a:p>
          <a:p>
            <a:endParaRPr lang="en-US" altLang="zh-CN" sz="185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66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多项式乘法问题的优化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实数序列的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是共轭对称的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这说明有一半长度的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结果浪费了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因此我们可以将原序列按奇偶下标拆分，得到两个序列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再将这两个实序列合成一个复序列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将此复序列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，在得到的结果中解出两个序列分别的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结果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再由这两个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结果，求出卷积序列拆分合成后的序列的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</a:t>
            </a: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最后通过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IDFT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求出卷积序列，即答案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这样能减少一半的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FFT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长度，减少一半的常数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</a:p>
          <a:p>
            <a:r>
              <a:rPr lang="en-US" altLang="zh-CN" sz="1850" dirty="0">
                <a:latin typeface="等线" panose="02010600030101010101" pitchFamily="2" charset="-122"/>
                <a:ea typeface="等线" panose="02010600030101010101" pitchFamily="2" charset="-122"/>
                <a:hlinkClick r:id="rId3"/>
              </a:rPr>
              <a:t>http://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  <a:hlinkClick r:id="rId3"/>
              </a:rPr>
              <a:t>uoj.ac/submission/206573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0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迷思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N+3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另外一个方面的问题：</a:t>
            </a:r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当对精度要求很高的时候，或者所有输入都是整数的时候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使用复数的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FFT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可能会出现一些误差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那么有更好的解决方法吗？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其实只要找到包含有类似单位根性质的代数系统，就可以进行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DFT </a:t>
            </a: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比如在模意义下，寻找一个原根，来构造“单位根”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453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快速数论变换 </a:t>
            </a:r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Number Theory Transform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50" dirty="0" smtClean="0">
                    <a:latin typeface="等线" panose="02010600030101010101" pitchFamily="2" charset="-122"/>
                    <a:ea typeface="等线" panose="02010600030101010101" pitchFamily="2" charset="-122"/>
                  </a:rPr>
                  <a:t>将复数域换成模意义域</a:t>
                </a: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Cambria Math" panose="02040503050406030204" pitchFamily="18" charset="0"/>
                    <a:ea typeface="等线" panose="02010600030101010101" pitchFamily="2" charset="-122"/>
                  </a:rPr>
                  <a:t>将单位复根换成 </a:t>
                </a:r>
                <a:r>
                  <a:rPr lang="en-US" altLang="zh-CN" sz="1850" dirty="0" smtClean="0">
                    <a:latin typeface="Cambria Math" panose="02040503050406030204" pitchFamily="18" charset="0"/>
                    <a:ea typeface="等线" panose="02010600030101010101" pitchFamily="2" charset="-122"/>
                  </a:rPr>
                  <a:t>P </a:t>
                </a:r>
                <a:r>
                  <a:rPr lang="zh-CN" altLang="en-US" sz="1850" dirty="0" smtClean="0">
                    <a:latin typeface="Cambria Math" panose="02040503050406030204" pitchFamily="18" charset="0"/>
                    <a:ea typeface="等线" panose="02010600030101010101" pitchFamily="2" charset="-122"/>
                  </a:rPr>
                  <a:t>的原根的 </a:t>
                </a:r>
                <a:r>
                  <a:rPr lang="en-US" altLang="zh-CN" sz="1850" dirty="0" smtClean="0">
                    <a:latin typeface="Cambria Math" panose="02040503050406030204" pitchFamily="18" charset="0"/>
                    <a:ea typeface="等线" panose="02010600030101010101" pitchFamily="2" charset="-122"/>
                  </a:rPr>
                  <a:t>(P-1)/N </a:t>
                </a:r>
                <a:r>
                  <a:rPr lang="zh-CN" altLang="en-US" sz="1850" dirty="0" smtClean="0">
                    <a:latin typeface="Cambria Math" panose="02040503050406030204" pitchFamily="18" charset="0"/>
                    <a:ea typeface="等线" panose="02010600030101010101" pitchFamily="2" charset="-122"/>
                  </a:rPr>
                  <a:t>次幂</a:t>
                </a:r>
                <a:endParaRPr lang="en-US" altLang="zh-CN" sz="1850" dirty="0" smtClean="0"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r>
                  <a:rPr lang="zh-CN" altLang="en-US" sz="1850" dirty="0" smtClean="0">
                    <a:latin typeface="Cambria Math" panose="02040503050406030204" pitchFamily="18" charset="0"/>
                    <a:ea typeface="等线" panose="02010600030101010101" pitchFamily="2" charset="-122"/>
                  </a:rPr>
                  <a:t>时间复杂度还是 </a:t>
                </a:r>
                <a14:m>
                  <m:oMath xmlns:m="http://schemas.openxmlformats.org/officeDocument/2006/math">
                    <m:r>
                      <a:rPr lang="en-US" altLang="zh-CN" sz="1850" b="0" i="1" smtClean="0"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𝑂</m:t>
                    </m:r>
                    <m:d>
                      <m:dPr>
                        <m:ctrlP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1850" b="0" i="1" smtClean="0"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50" b="0" i="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850" b="0" i="1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1850" dirty="0" smtClean="0"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Cambria Math" panose="02040503050406030204" pitchFamily="18" charset="0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5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1850" i="1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naryPr>
                        <m:sub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1850" i="1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1850" i="1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mod</m:t>
                      </m:r>
                      <m:r>
                        <m:rPr>
                          <m:nor/>
                        </m:rPr>
                        <a:rPr lang="en-US" altLang="zh-CN" sz="18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𝑃</m:t>
                      </m:r>
                    </m:oMath>
                  </m:oMathPara>
                </a14:m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𝑛𝑘</m:t>
                          </m:r>
                        </m:sup>
                      </m:sSubSup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altLang="zh-CN" sz="1850" b="0" i="1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𝑛𝑘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18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mod</m:t>
                      </m:r>
                      <m:r>
                        <m:rPr>
                          <m:nor/>
                        </m:rPr>
                        <a:rPr lang="en-US" altLang="zh-CN" sz="18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𝑃</m:t>
                      </m:r>
                    </m:oMath>
                  </m:oMathPara>
                </a14:m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185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1</m:t>
                          </m:r>
                        </m:sup>
                      </m:sSubSup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1850" b="0" i="1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</a:rPr>
                            <m:t>𝑔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𝑃</m:t>
                              </m:r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sz="1850" b="0" i="1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8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mod</m:t>
                      </m:r>
                      <m:r>
                        <m:rPr>
                          <m:nor/>
                        </m:rPr>
                        <a:rPr lang="en-US" altLang="zh-CN" sz="1850" b="0" i="0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 </m:t>
                      </m:r>
                      <m:r>
                        <a:rPr lang="en-US" altLang="zh-CN" sz="1850" b="0" i="1" smtClean="0">
                          <a:latin typeface="Cambria Math" panose="02040503050406030204" pitchFamily="18" charset="0"/>
                          <a:ea typeface="等线" panose="02010600030101010101" pitchFamily="2" charset="-122"/>
                        </a:rPr>
                        <m:t>𝑃</m:t>
                      </m:r>
                    </m:oMath>
                  </m:oMathPara>
                </a14:m>
                <a:endParaRPr lang="en-US" altLang="zh-CN" sz="1850" b="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850" dirty="0" smtClean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70537"/>
                <a:ext cx="8915400" cy="4475285"/>
              </a:xfrm>
              <a:blipFill>
                <a:blip r:embed="rId3"/>
                <a:stretch>
                  <a:fillRect l="-547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3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信号的概念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信号：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人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对物理世界的一种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观察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观察：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人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通过传感器对物理世界的一种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测量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传感器：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把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一种物理变化转换成另一种物理变化的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装置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测量：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一种物理量来表示另一种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物理量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按物理种类分：光信号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电信号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声波信号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温度信号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按信号处理的过程来分：模拟信号、数字信号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按信号的数学性质来分：确定信号、随机信号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按信号的时间性质来分：周期信号、非周期信号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7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第三部分：傅里叶变换和信息竞赛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快速傅里叶变换 </a:t>
            </a:r>
            <a:r>
              <a:rPr lang="en-US" altLang="zh-CN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FFT</a:t>
            </a:r>
          </a:p>
          <a:p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多项式乘法问题及其优化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快速数论变换 </a:t>
            </a:r>
            <a:r>
              <a:rPr lang="en-US" altLang="zh-CN" sz="18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NTT</a:t>
            </a: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6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完结撒花！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傅里叶变换与信号处理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信号与信号处理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傅里叶变换的实际应用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傅里叶变换与音频信号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傅里叶变换与图像信号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05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傅里叶变换和信息竞赛</a:t>
            </a:r>
            <a:endParaRPr lang="en-US" altLang="zh-CN" sz="205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快速傅里叶变换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FFT</a:t>
            </a:r>
          </a:p>
          <a:p>
            <a:pPr lvl="1"/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多项式乘法问题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022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为什么要花三个小时学傅里叶变换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从物理和实际生活的角度去理解傅里叶变换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（而不只是通过数学推导和写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(bei)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代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(mu)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码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(ban)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从不了解到了解</a:t>
            </a:r>
            <a:r>
              <a:rPr lang="zh-CN" altLang="en-US" sz="185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从“知其然”到“知其所以然”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834" y="2881577"/>
            <a:ext cx="5238863" cy="37071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94448" y="6590087"/>
            <a:ext cx="3082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该代码来自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http://uoj.ac/submission/120678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4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Thanks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!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感谢 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CCF </a:t>
            </a:r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给我这次交流的机会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感谢大家的认真聆听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祝大家考试顺利！</a:t>
            </a:r>
            <a: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课件在这里   →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61" y="3382589"/>
            <a:ext cx="2385502" cy="23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信号与信息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0537"/>
            <a:ext cx="8915400" cy="4475285"/>
          </a:xfrm>
        </p:spPr>
        <p:txBody>
          <a:bodyPr>
            <a:noAutofit/>
          </a:bodyPr>
          <a:lstStyle/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信号是载有信息的物理量，是系统直接进行加工、变换以及实现通信的对象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50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信号是信息的表现形式，信息则是信号里所蕴含的内容</a:t>
            </a: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buNone/>
            </a:pPr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5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064" y="3089029"/>
            <a:ext cx="3865664" cy="2336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86058" y="6590087"/>
            <a:ext cx="34996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https://en.wikipedia.org/wiki/File:Imagen_4.png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9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10919</TotalTime>
  <Words>5466</Words>
  <Application>Microsoft Office PowerPoint</Application>
  <PresentationFormat>宽屏</PresentationFormat>
  <Paragraphs>894</Paragraphs>
  <Slides>83</Slides>
  <Notes>81</Notes>
  <HiddenSlides>0</HiddenSlides>
  <MMClips>8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4" baseType="lpstr">
      <vt:lpstr>等线</vt:lpstr>
      <vt:lpstr>幼圆</vt:lpstr>
      <vt:lpstr>Arial</vt:lpstr>
      <vt:lpstr>Calibri</vt:lpstr>
      <vt:lpstr>Cambria Math</vt:lpstr>
      <vt:lpstr>Century Gothic</vt:lpstr>
      <vt:lpstr>Consolas</vt:lpstr>
      <vt:lpstr>Wingdings</vt:lpstr>
      <vt:lpstr>Wingdings 3</vt:lpstr>
      <vt:lpstr>丝状</vt:lpstr>
      <vt:lpstr>位图图像</vt:lpstr>
      <vt:lpstr>自我介绍</vt:lpstr>
      <vt:lpstr>傅里叶变换及其在OI中的应用</vt:lpstr>
      <vt:lpstr>Q &amp; A &amp; Q</vt:lpstr>
      <vt:lpstr>目录</vt:lpstr>
      <vt:lpstr>为什么要花三个小时学傅里叶变换</vt:lpstr>
      <vt:lpstr>第一部分：傅里叶变换与信号处理</vt:lpstr>
      <vt:lpstr>信号与信号处理</vt:lpstr>
      <vt:lpstr>信号的概念</vt:lpstr>
      <vt:lpstr>信号与信息</vt:lpstr>
      <vt:lpstr>传感器</vt:lpstr>
      <vt:lpstr>信号处理的概念</vt:lpstr>
      <vt:lpstr>信号的描述</vt:lpstr>
      <vt:lpstr>信号的描述</vt:lpstr>
      <vt:lpstr>信号的基本运算</vt:lpstr>
      <vt:lpstr>卷积的性质</vt:lpstr>
      <vt:lpstr>特殊的信号</vt:lpstr>
      <vt:lpstr>特殊的信号</vt:lpstr>
      <vt:lpstr>特殊的信号</vt:lpstr>
      <vt:lpstr>特殊的信号</vt:lpstr>
      <vt:lpstr>特殊的信号</vt:lpstr>
      <vt:lpstr>傅里叶变换</vt:lpstr>
      <vt:lpstr>傅里叶级数 Fourier Series</vt:lpstr>
      <vt:lpstr>傅里叶级数 Fourier Series</vt:lpstr>
      <vt:lpstr>周期矩形脉冲信号的 FS</vt:lpstr>
      <vt:lpstr>迷思</vt:lpstr>
      <vt:lpstr>傅里叶变换 Fourier Transform</vt:lpstr>
      <vt:lpstr>傅里叶变换 Fourier Transform</vt:lpstr>
      <vt:lpstr>FS 和 FT 的比较</vt:lpstr>
      <vt:lpstr>傅里叶变换的一些性质</vt:lpstr>
      <vt:lpstr>迷思 2</vt:lpstr>
      <vt:lpstr>采样</vt:lpstr>
      <vt:lpstr>采样</vt:lpstr>
      <vt:lpstr>迷思 3</vt:lpstr>
      <vt:lpstr>采样的性质</vt:lpstr>
      <vt:lpstr>采样定理</vt:lpstr>
      <vt:lpstr>采样定理</vt:lpstr>
      <vt:lpstr>迷思 4</vt:lpstr>
      <vt:lpstr>离散时间傅里叶变换 DTFT</vt:lpstr>
      <vt:lpstr>离散时间傅里叶变换 DTFT</vt:lpstr>
      <vt:lpstr>逆离散时间傅里叶变换 IDTFT</vt:lpstr>
      <vt:lpstr>迷思 5</vt:lpstr>
      <vt:lpstr>迷思 5 (续)</vt:lpstr>
      <vt:lpstr>迷思 5 (续)</vt:lpstr>
      <vt:lpstr>离散傅里叶变换 DFT</vt:lpstr>
      <vt:lpstr>迷思 6</vt:lpstr>
      <vt:lpstr>离散傅里叶变换中 N 和 L 的关系</vt:lpstr>
      <vt:lpstr>迷思 7</vt:lpstr>
      <vt:lpstr>迷思 7 (续)</vt:lpstr>
      <vt:lpstr>逆离散傅里叶变换 IDFT</vt:lpstr>
      <vt:lpstr>离散傅里叶变换的一些性质</vt:lpstr>
      <vt:lpstr>离散傅里叶变换的一些性质</vt:lpstr>
      <vt:lpstr>FS、FT、DTFT、DFT 的比较</vt:lpstr>
      <vt:lpstr>第一部分：傅里叶变换与信号处理</vt:lpstr>
      <vt:lpstr>Have a break ~</vt:lpstr>
      <vt:lpstr>第二部分：傅里叶变换的实际应用</vt:lpstr>
      <vt:lpstr>傅里叶变换与音频信号</vt:lpstr>
      <vt:lpstr>电话按键音识别</vt:lpstr>
      <vt:lpstr>电话按键音识别</vt:lpstr>
      <vt:lpstr>短时傅里叶变换 STFT</vt:lpstr>
      <vt:lpstr>短时傅里叶变换 STFT</vt:lpstr>
      <vt:lpstr>时频谱 Spectrogram</vt:lpstr>
      <vt:lpstr>频分复用 Frequency-Division Multiplexing</vt:lpstr>
      <vt:lpstr>傅里叶变换与图像信号</vt:lpstr>
      <vt:lpstr>二维DFT</vt:lpstr>
      <vt:lpstr>图像压缩</vt:lpstr>
      <vt:lpstr>图像压缩 —— JPEG</vt:lpstr>
      <vt:lpstr>图像水印</vt:lpstr>
      <vt:lpstr>第二部分：傅里叶变换的实际应用</vt:lpstr>
      <vt:lpstr>第三部分：傅里叶变换和信息竞赛</vt:lpstr>
      <vt:lpstr>迷思 N+1</vt:lpstr>
      <vt:lpstr>迷思 N+1 (续)</vt:lpstr>
      <vt:lpstr>快速傅里叶变换 Fast Fourier Transform</vt:lpstr>
      <vt:lpstr>快速傅里叶变换 Fast Fourier Transform</vt:lpstr>
      <vt:lpstr>多项式乘法问题</vt:lpstr>
      <vt:lpstr>多项式乘法问题</vt:lpstr>
      <vt:lpstr>迷思 N+2</vt:lpstr>
      <vt:lpstr>多项式乘法问题的优化</vt:lpstr>
      <vt:lpstr>迷思 N+3</vt:lpstr>
      <vt:lpstr>快速数论变换 Number Theory Transform</vt:lpstr>
      <vt:lpstr>第三部分：傅里叶变换和信息竞赛</vt:lpstr>
      <vt:lpstr>完结撒花！</vt:lpstr>
      <vt:lpstr>为什么要花三个小时学傅里叶变换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yisong wang</dc:creator>
  <cp:lastModifiedBy>yisong wang</cp:lastModifiedBy>
  <cp:revision>159</cp:revision>
  <dcterms:created xsi:type="dcterms:W3CDTF">2018-01-26T14:53:30Z</dcterms:created>
  <dcterms:modified xsi:type="dcterms:W3CDTF">2018-02-06T03:17:34Z</dcterms:modified>
</cp:coreProperties>
</file>